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2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charts/chart3.xml" ContentType="application/vnd.openxmlformats-officedocument.drawingml.chart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charts/chart4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1" r:id="rId6"/>
    <p:sldId id="265" r:id="rId7"/>
    <p:sldId id="266" r:id="rId8"/>
    <p:sldId id="262" r:id="rId9"/>
    <p:sldId id="263" r:id="rId10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0F4229-CD8F-4578-924D-98E08889FC73}" v="54" dt="2022-06-16T19:16:50.554"/>
    <p1510:client id="{6AAE2CFB-D598-55CA-CB27-713ABA5DE638}" v="1" dt="2023-07-03T20:09:57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hl Lohne" userId="S::jl533@kirken.no::c62fe610-0463-42db-b76a-0bdd61403429" providerId="AD" clId="Web-{6AAE2CFB-D598-55CA-CB27-713ABA5DE638}"/>
    <pc:docChg chg="modSld">
      <pc:chgData name="John Dahl Lohne" userId="S::jl533@kirken.no::c62fe610-0463-42db-b76a-0bdd61403429" providerId="AD" clId="Web-{6AAE2CFB-D598-55CA-CB27-713ABA5DE638}" dt="2023-07-03T20:09:57.527" v="0"/>
      <pc:docMkLst>
        <pc:docMk/>
      </pc:docMkLst>
      <pc:sldChg chg="delSp">
        <pc:chgData name="John Dahl Lohne" userId="S::jl533@kirken.no::c62fe610-0463-42db-b76a-0bdd61403429" providerId="AD" clId="Web-{6AAE2CFB-D598-55CA-CB27-713ABA5DE638}" dt="2023-07-03T20:09:57.527" v="0"/>
        <pc:sldMkLst>
          <pc:docMk/>
          <pc:sldMk cId="1672856898" sldId="261"/>
        </pc:sldMkLst>
        <pc:picChg chg="del">
          <ac:chgData name="John Dahl Lohne" userId="S::jl533@kirken.no::c62fe610-0463-42db-b76a-0bdd61403429" providerId="AD" clId="Web-{6AAE2CFB-D598-55CA-CB27-713ABA5DE638}" dt="2023-07-03T20:09:57.527" v="0"/>
          <ac:picMkLst>
            <pc:docMk/>
            <pc:sldMk cId="1672856898" sldId="261"/>
            <ac:picMk id="2" creationId="{02B47B7C-FC09-4429-9260-3130DF609239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Inntekter!$B$7</c:f>
              <c:strCache>
                <c:ptCount val="1"/>
                <c:pt idx="0">
                  <c:v>Husleieinntekter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DF0-4859-9B04-A48AC4F938F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DF0-4859-9B04-A48AC4F938F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DF0-4859-9B04-A48AC4F938F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DF0-4859-9B04-A48AC4F938F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DF0-4859-9B04-A48AC4F938F9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DF0-4859-9B04-A48AC4F938F9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DF0-4859-9B04-A48AC4F938F9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DF0-4859-9B04-A48AC4F938F9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DF0-4859-9B04-A48AC4F938F9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DF0-4859-9B04-A48AC4F938F9}"/>
              </c:ext>
            </c:extLst>
          </c:dPt>
          <c:dPt>
            <c:idx val="1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DF0-4859-9B04-A48AC4F938F9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DF0-4859-9B04-A48AC4F938F9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DF0-4859-9B04-A48AC4F938F9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DF0-4859-9B04-A48AC4F938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Inntekter!$H$2:$U$6</c:f>
              <c:multiLvlStrCache>
                <c:ptCount val="14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  <c:pt idx="4">
                    <c:v>2020</c:v>
                  </c:pt>
                  <c:pt idx="5">
                    <c:v>2021</c:v>
                  </c:pt>
                  <c:pt idx="6">
                    <c:v>2020</c:v>
                  </c:pt>
                  <c:pt idx="7">
                    <c:v>2021</c:v>
                  </c:pt>
                  <c:pt idx="8">
                    <c:v>2020</c:v>
                  </c:pt>
                  <c:pt idx="9">
                    <c:v>2021</c:v>
                  </c:pt>
                  <c:pt idx="10">
                    <c:v>2020</c:v>
                  </c:pt>
                  <c:pt idx="11">
                    <c:v>2021</c:v>
                  </c:pt>
                  <c:pt idx="12">
                    <c:v>2020</c:v>
                  </c:pt>
                  <c:pt idx="13">
                    <c:v>2021</c:v>
                  </c:pt>
                </c:lvl>
                <c:lvl>
                  <c:pt idx="0">
                    <c:v>Husleieinntekter</c:v>
                  </c:pt>
                  <c:pt idx="2">
                    <c:v>Utleieinntekter</c:v>
                  </c:pt>
                  <c:pt idx="4">
                    <c:v>Kirkeofring</c:v>
                  </c:pt>
                  <c:pt idx="6">
                    <c:v>Fast givertjeneste</c:v>
                  </c:pt>
                  <c:pt idx="8">
                    <c:v>Mottatte gaver</c:v>
                  </c:pt>
                  <c:pt idx="10">
                    <c:v>Julemarked /</c:v>
                  </c:pt>
                  <c:pt idx="12">
                    <c:v>Tilskudd</c:v>
                  </c:pt>
                </c:lvl>
                <c:lvl>
                  <c:pt idx="0">
                    <c:v> - Hybel</c:v>
                  </c:pt>
                  <c:pt idx="2">
                    <c:v> - Sameiemøter</c:v>
                  </c:pt>
                  <c:pt idx="4">
                    <c:v> - Egen menighet</c:v>
                  </c:pt>
                  <c:pt idx="6">
                    <c:v> - Egen menighet</c:v>
                  </c:pt>
                  <c:pt idx="10">
                    <c:v>Salg</c:v>
                  </c:pt>
                  <c:pt idx="12">
                    <c:v>DnK</c:v>
                  </c:pt>
                </c:lvl>
                <c:lvl>
                  <c:pt idx="0">
                    <c:v> - Stepstudio</c:v>
                  </c:pt>
                  <c:pt idx="2">
                    <c:v> - Barnedåper</c:v>
                  </c:pt>
                  <c:pt idx="4">
                    <c:v> - Gudstjenester</c:v>
                  </c:pt>
                  <c:pt idx="6">
                    <c:v> - Solidus</c:v>
                  </c:pt>
                  <c:pt idx="8">
                    <c:v> </c:v>
                  </c:pt>
                  <c:pt idx="10">
                    <c:v> </c:v>
                  </c:pt>
                  <c:pt idx="12">
                    <c:v>KfiO</c:v>
                  </c:pt>
                </c:lvl>
                <c:lvl>
                  <c:pt idx="2">
                    <c:v> - Konfirmasjoner</c:v>
                  </c:pt>
                  <c:pt idx="4">
                    <c:v> </c:v>
                  </c:pt>
                  <c:pt idx="6">
                    <c:v> </c:v>
                  </c:pt>
                  <c:pt idx="8">
                    <c:v> </c:v>
                  </c:pt>
                  <c:pt idx="10">
                    <c:v> </c:v>
                  </c:pt>
                </c:lvl>
              </c:multiLvlStrCache>
            </c:multiLvlStrRef>
          </c:cat>
          <c:val>
            <c:numRef>
              <c:f>Inntekter!$H$7:$U$7</c:f>
              <c:numCache>
                <c:formatCode>General</c:formatCode>
                <c:ptCount val="14"/>
                <c:pt idx="0">
                  <c:v>290</c:v>
                </c:pt>
                <c:pt idx="1">
                  <c:v>260</c:v>
                </c:pt>
                <c:pt idx="2">
                  <c:v>46</c:v>
                </c:pt>
                <c:pt idx="3">
                  <c:v>168</c:v>
                </c:pt>
                <c:pt idx="4">
                  <c:v>56</c:v>
                </c:pt>
                <c:pt idx="5">
                  <c:v>69</c:v>
                </c:pt>
                <c:pt idx="6">
                  <c:v>211</c:v>
                </c:pt>
                <c:pt idx="7">
                  <c:v>204</c:v>
                </c:pt>
                <c:pt idx="8">
                  <c:v>52</c:v>
                </c:pt>
                <c:pt idx="9">
                  <c:v>103</c:v>
                </c:pt>
                <c:pt idx="10">
                  <c:v>111</c:v>
                </c:pt>
                <c:pt idx="11">
                  <c:v>153</c:v>
                </c:pt>
                <c:pt idx="12">
                  <c:v>83</c:v>
                </c:pt>
                <c:pt idx="13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4DF0-4859-9B04-A48AC4F938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7567792"/>
        <c:axId val="17566704"/>
      </c:barChart>
      <c:scatterChart>
        <c:scatterStyle val="lineMarker"/>
        <c:varyColors val="0"/>
        <c:ser>
          <c:idx val="2"/>
          <c:order val="1"/>
          <c:tx>
            <c:v>Y-lines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y"/>
            <c:errBarType val="minus"/>
            <c:errValType val="fixedVal"/>
            <c:noEndCap val="0"/>
            <c:val val="610"/>
            <c:spPr>
              <a:noFill/>
              <a:ln w="952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Inntekter!$L$38:$L$39</c:f>
              <c:numCache>
                <c:formatCode>General</c:formatCode>
                <c:ptCount val="2"/>
                <c:pt idx="0">
                  <c:v>4.5</c:v>
                </c:pt>
                <c:pt idx="1">
                  <c:v>10.5</c:v>
                </c:pt>
              </c:numCache>
            </c:numRef>
          </c:xVal>
          <c:yVal>
            <c:numRef>
              <c:f>Inntekter!$M$38:$M$39</c:f>
              <c:numCache>
                <c:formatCode>General</c:formatCode>
                <c:ptCount val="2"/>
                <c:pt idx="0">
                  <c:v>610</c:v>
                </c:pt>
                <c:pt idx="1">
                  <c:v>610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D-4DF0-4859-9B04-A48AC4F938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7567792"/>
        <c:axId val="17566704"/>
      </c:scatterChart>
      <c:catAx>
        <c:axId val="212756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17566704"/>
        <c:crosses val="autoZero"/>
        <c:auto val="1"/>
        <c:lblAlgn val="ctr"/>
        <c:lblOffset val="100"/>
        <c:noMultiLvlLbl val="0"/>
      </c:catAx>
      <c:valAx>
        <c:axId val="17566704"/>
        <c:scaling>
          <c:orientation val="minMax"/>
          <c:max val="61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NOKk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nb-NO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2127567792"/>
        <c:crosses val="autoZero"/>
        <c:crossBetween val="between"/>
      </c:valAx>
      <c:spPr>
        <a:noFill/>
        <a:ln>
          <a:noFill/>
        </a:ln>
        <a:effectLst/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Inntekter!$B$7</c:f>
              <c:strCache>
                <c:ptCount val="1"/>
                <c:pt idx="0">
                  <c:v>Husleieinntekter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AB3-48A2-8327-F66308EFA47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AB3-48A2-8327-F66308EFA47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AB3-48A2-8327-F66308EFA47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AB3-48A2-8327-F66308EFA4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nb-NO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Inntekter!$B$32:$C$35</c:f>
              <c:multiLvlStrCache>
                <c:ptCount val="4"/>
                <c:lvl>
                  <c:pt idx="0">
                    <c:v>2020</c:v>
                  </c:pt>
                  <c:pt idx="1">
                    <c:v>2021</c:v>
                  </c:pt>
                  <c:pt idx="2">
                    <c:v>2020</c:v>
                  </c:pt>
                  <c:pt idx="3">
                    <c:v>2021</c:v>
                  </c:pt>
                </c:lvl>
                <c:lvl>
                  <c:pt idx="0">
                    <c:v>Lønn og sosiale utgifter</c:v>
                  </c:pt>
                  <c:pt idx="2">
                    <c:v>Kjøp av varer og tjenester</c:v>
                  </c:pt>
                </c:lvl>
              </c:multiLvlStrCache>
            </c:multiLvlStrRef>
          </c:cat>
          <c:val>
            <c:numRef>
              <c:f>Inntekter!$D$32:$D$35</c:f>
              <c:numCache>
                <c:formatCode>_-* #,##0_-;\-* #,##0_-;_-* "-"??_-;_-@_-</c:formatCode>
                <c:ptCount val="4"/>
                <c:pt idx="0">
                  <c:v>350.71300000000002</c:v>
                </c:pt>
                <c:pt idx="1">
                  <c:v>505.00900000000001</c:v>
                </c:pt>
                <c:pt idx="2">
                  <c:v>393.90300000000002</c:v>
                </c:pt>
                <c:pt idx="3">
                  <c:v>607.15800000000002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AB3-48A2-8327-F66308EFA4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27567792"/>
        <c:axId val="17566704"/>
      </c:barChart>
      <c:scatterChart>
        <c:scatterStyle val="lineMarker"/>
        <c:varyColors val="0"/>
        <c:ser>
          <c:idx val="2"/>
          <c:order val="1"/>
          <c:tx>
            <c:v>Y-lines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noFill/>
              <a:ln w="9525">
                <a:noFill/>
              </a:ln>
              <a:effectLst/>
            </c:spPr>
          </c:marker>
          <c:errBars>
            <c:errDir val="y"/>
            <c:errBarType val="minus"/>
            <c:errValType val="fixedVal"/>
            <c:noEndCap val="0"/>
            <c:val val="620"/>
            <c:spPr>
              <a:noFill/>
              <a:ln w="9525" cap="flat" cmpd="sng" algn="ctr">
                <a:solidFill>
                  <a:schemeClr val="tx1"/>
                </a:solidFill>
                <a:prstDash val="dash"/>
                <a:round/>
              </a:ln>
              <a:effectLst/>
            </c:spPr>
          </c:errBars>
          <c:xVal>
            <c:numRef>
              <c:f>Inntekter!$Q$38</c:f>
              <c:numCache>
                <c:formatCode>General</c:formatCode>
                <c:ptCount val="1"/>
                <c:pt idx="0">
                  <c:v>2.5</c:v>
                </c:pt>
              </c:numCache>
            </c:numRef>
          </c:xVal>
          <c:yVal>
            <c:numRef>
              <c:f>Inntekter!$R$38</c:f>
              <c:numCache>
                <c:formatCode>General</c:formatCode>
                <c:ptCount val="1"/>
                <c:pt idx="0">
                  <c:v>620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FAB3-48A2-8327-F66308EFA4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7567792"/>
        <c:axId val="17566704"/>
      </c:scatterChart>
      <c:catAx>
        <c:axId val="212756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17566704"/>
        <c:crosses val="autoZero"/>
        <c:auto val="1"/>
        <c:lblAlgn val="ctr"/>
        <c:lblOffset val="100"/>
        <c:noMultiLvlLbl val="0"/>
      </c:catAx>
      <c:valAx>
        <c:axId val="17566704"/>
        <c:scaling>
          <c:orientation val="minMax"/>
          <c:max val="62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NOKk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8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nb-NO"/>
            </a:p>
          </c:txPr>
        </c:title>
        <c:numFmt formatCode="#,##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nb-NO"/>
          </a:p>
        </c:txPr>
        <c:crossAx val="2127567792"/>
        <c:crosses val="autoZero"/>
        <c:crossBetween val="between"/>
      </c:valAx>
      <c:spPr>
        <a:noFill/>
        <a:ln>
          <a:noFill/>
        </a:ln>
        <a:effectLst/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Periods</c:v>
          </c:tx>
          <c:spPr>
            <a:solidFill>
              <a:schemeClr val="bg1">
                <a:lumMod val="95000"/>
              </a:schemeClr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2020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Bridge!$G$7:$G$11</c:f>
              <c:numCache>
                <c:formatCode>General</c:formatCode>
                <c:ptCount val="5"/>
                <c:pt idx="0" formatCode="0">
                  <c:v>154532</c:v>
                </c:pt>
                <c:pt idx="4" formatCode="0">
                  <c:v>359490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45-41AD-A6D7-5CD7EE162345}"/>
            </c:ext>
          </c:extLst>
        </c:ser>
        <c:ser>
          <c:idx val="1"/>
          <c:order val="1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2020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Bridge!$H$7:$H$11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45-41AD-A6D7-5CD7EE162345}"/>
            </c:ext>
          </c:extLst>
        </c:ser>
        <c:ser>
          <c:idx val="2"/>
          <c:order val="2"/>
          <c:tx>
            <c:v>Negative values</c:v>
          </c:tx>
          <c:spPr>
            <a:solidFill>
              <a:srgbClr val="2E2E38"/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2020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Bridge!$I$7:$I$11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45-41AD-A6D7-5CD7EE162345}"/>
            </c:ext>
          </c:extLst>
        </c:ser>
        <c:ser>
          <c:idx val="3"/>
          <c:order val="3"/>
          <c:tx>
            <c:v>Positive values</c:v>
          </c:tx>
          <c:spPr>
            <a:solidFill>
              <a:srgbClr val="8B8B91"/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2020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Bridge!$J$7:$J$11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45-41AD-A6D7-5CD7EE162345}"/>
            </c:ext>
          </c:extLst>
        </c:ser>
        <c:ser>
          <c:idx val="4"/>
          <c:order val="4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2020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Bridge!$K$7:$K$11</c:f>
              <c:numCache>
                <c:formatCode>0</c:formatCode>
                <c:ptCount val="5"/>
                <c:pt idx="0">
                  <c:v>0</c:v>
                </c:pt>
                <c:pt idx="1">
                  <c:v>154532</c:v>
                </c:pt>
                <c:pt idx="2">
                  <c:v>366689</c:v>
                </c:pt>
                <c:pt idx="3">
                  <c:v>359490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45-41AD-A6D7-5CD7EE162345}"/>
            </c:ext>
          </c:extLst>
        </c:ser>
        <c:ser>
          <c:idx val="5"/>
          <c:order val="5"/>
          <c:spPr>
            <a:solidFill>
              <a:srgbClr val="FF0000"/>
            </a:solidFill>
            <a:ln w="25400">
              <a:noFill/>
            </a:ln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A245-41AD-A6D7-5CD7EE162345}"/>
              </c:ext>
            </c:extLst>
          </c:dPt>
          <c:cat>
            <c:multiLvlStrRef>
              <c:f>Bridge!$A$7:$B$11</c:f>
              <c:multiLvlStrCache>
                <c:ptCount val="5"/>
                <c:lvl>
                  <c:pt idx="0">
                    <c:v>Resultat 2020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Bridge!$L$7:$L$11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291418</c:v>
                </c:pt>
                <c:pt idx="3">
                  <c:v>7199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245-41AD-A6D7-5CD7EE162345}"/>
            </c:ext>
          </c:extLst>
        </c:ser>
        <c:ser>
          <c:idx val="6"/>
          <c:order val="6"/>
          <c:tx>
            <c:v>Positive values</c:v>
          </c:tx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</c:spPr>
          <c:invertIfNegative val="0"/>
          <c:cat>
            <c:multiLvlStrRef>
              <c:f>Bridge!$A$7:$B$11</c:f>
              <c:multiLvlStrCache>
                <c:ptCount val="5"/>
                <c:lvl>
                  <c:pt idx="0">
                    <c:v>Resultat 2020</c:v>
                  </c:pt>
                  <c:pt idx="1">
                    <c:v>Δ Inntekter</c:v>
                  </c:pt>
                  <c:pt idx="2">
                    <c:v>Δ Kostnader</c:v>
                  </c:pt>
                  <c:pt idx="3">
                    <c:v>Δ Netto finansposter</c:v>
                  </c:pt>
                  <c:pt idx="4">
                    <c:v>Resultat 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Bridge!$M$7:$M$11</c:f>
              <c:numCache>
                <c:formatCode>0</c:formatCode>
                <c:ptCount val="5"/>
                <c:pt idx="0">
                  <c:v>0</c:v>
                </c:pt>
                <c:pt idx="1">
                  <c:v>503575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45-41AD-A6D7-5CD7EE162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92898368"/>
        <c:axId val="254890256"/>
      </c:barChart>
      <c:lineChart>
        <c:grouping val="standard"/>
        <c:varyColors val="0"/>
        <c:ser>
          <c:idx val="7"/>
          <c:order val="7"/>
          <c:tx>
            <c:strRef>
              <c:f>Bridge!$P$6</c:f>
              <c:strCache>
                <c:ptCount val="1"/>
                <c:pt idx="0">
                  <c:v>Labels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none"/>
          </c:marker>
          <c:dLbls>
            <c:dLbl>
              <c:idx val="0"/>
              <c:tx>
                <c:strRef>
                  <c:f>Bridge!$D$7</c:f>
                  <c:strCache>
                    <c:ptCount val="1"/>
                    <c:pt idx="0">
                      <c:v>154,532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{AFA40C1F-50A2-4513-82BD-C756BA1F96E8}</c15:txfldGUID>
                      <c15:f>Bridge!$D$7</c15:f>
                      <c15:dlblFieldTableCache>
                        <c:ptCount val="1"/>
                        <c:pt idx="0">
                          <c:v>154,532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9-A245-41AD-A6D7-5CD7EE162345}"/>
                </c:ext>
              </c:extLst>
            </c:dLbl>
            <c:dLbl>
              <c:idx val="1"/>
              <c:tx>
                <c:strRef>
                  <c:f>Bridge!$D$8</c:f>
                  <c:strCache>
                    <c:ptCount val="1"/>
                    <c:pt idx="0">
                      <c:v>503,575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{0D2DD9EA-225D-4AD3-B47E-E3353B630FC7}</c15:txfldGUID>
                      <c15:f>Bridge!$D$8</c15:f>
                      <c15:dlblFieldTableCache>
                        <c:ptCount val="1"/>
                        <c:pt idx="0">
                          <c:v>503,575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A-A245-41AD-A6D7-5CD7EE162345}"/>
                </c:ext>
              </c:extLst>
            </c:dLbl>
            <c:dLbl>
              <c:idx val="2"/>
              <c:tx>
                <c:strRef>
                  <c:f>Bridge!$D$9</c:f>
                  <c:strCache>
                    <c:ptCount val="1"/>
                    <c:pt idx="0">
                      <c:v>(291,418)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{60031DEA-5E45-47EC-BD22-5D55DAB6F078}</c15:txfldGUID>
                      <c15:f>Bridge!$D$9</c15:f>
                      <c15:dlblFieldTableCache>
                        <c:ptCount val="1"/>
                        <c:pt idx="0">
                          <c:v>(291,418)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B-A245-41AD-A6D7-5CD7EE162345}"/>
                </c:ext>
              </c:extLst>
            </c:dLbl>
            <c:dLbl>
              <c:idx val="3"/>
              <c:tx>
                <c:strRef>
                  <c:f>Bridge!$D$10</c:f>
                  <c:strCache>
                    <c:ptCount val="1"/>
                    <c:pt idx="0">
                      <c:v>(7,199)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{37CB3E22-9B03-4525-87D9-FBC3116261D4}</c15:txfldGUID>
                      <c15:f>Bridge!$D$10</c15:f>
                      <c15:dlblFieldTableCache>
                        <c:ptCount val="1"/>
                        <c:pt idx="0">
                          <c:v>(7,199)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C-A245-41AD-A6D7-5CD7EE162345}"/>
                </c:ext>
              </c:extLst>
            </c:dLbl>
            <c:dLbl>
              <c:idx val="4"/>
              <c:tx>
                <c:strRef>
                  <c:f>Bridge!$D$11</c:f>
                  <c:strCache>
                    <c:ptCount val="1"/>
                    <c:pt idx="0">
                      <c:v>359,490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{21F5AD4E-6A9D-403D-827B-D664B23180B4}</c15:txfldGUID>
                      <c15:f>Bridge!$D$11</c15:f>
                      <c15:dlblFieldTableCache>
                        <c:ptCount val="1"/>
                        <c:pt idx="0">
                          <c:v>359,490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A245-41AD-A6D7-5CD7EE16234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0"/>
            <c:showSerName val="0"/>
            <c:showPercent val="0"/>
            <c:showBubbleSize val="0"/>
            <c:separator>0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Bridge!$B$7:$B$11</c:f>
              <c:strCache>
                <c:ptCount val="5"/>
                <c:pt idx="0">
                  <c:v>Resultat 2020</c:v>
                </c:pt>
                <c:pt idx="1">
                  <c:v>Δ Inntekter</c:v>
                </c:pt>
                <c:pt idx="2">
                  <c:v>Δ Kostnader</c:v>
                </c:pt>
                <c:pt idx="3">
                  <c:v>Δ Netto finansposter</c:v>
                </c:pt>
                <c:pt idx="4">
                  <c:v>Resultat 2021</c:v>
                </c:pt>
              </c:strCache>
            </c:strRef>
          </c:cat>
          <c:val>
            <c:numRef>
              <c:f>Bridge!$P$7:$P$11</c:f>
              <c:numCache>
                <c:formatCode>0</c:formatCode>
                <c:ptCount val="5"/>
                <c:pt idx="0">
                  <c:v>154532</c:v>
                </c:pt>
                <c:pt idx="1">
                  <c:v>658107</c:v>
                </c:pt>
                <c:pt idx="2">
                  <c:v>658107</c:v>
                </c:pt>
                <c:pt idx="3">
                  <c:v>366689</c:v>
                </c:pt>
                <c:pt idx="4">
                  <c:v>359490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A245-41AD-A6D7-5CD7EE1623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2898368"/>
        <c:axId val="254890256"/>
      </c:lineChart>
      <c:catAx>
        <c:axId val="792898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2E2E38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254890256"/>
        <c:crosses val="autoZero"/>
        <c:auto val="1"/>
        <c:lblAlgn val="ctr"/>
        <c:lblOffset val="100"/>
        <c:noMultiLvlLbl val="0"/>
      </c:catAx>
      <c:valAx>
        <c:axId val="25489025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0"/>
                </a:pPr>
                <a:r>
                  <a:rPr lang="nb-NO" b="0"/>
                  <a:t>Valuta: NOK</a:t>
                </a:r>
              </a:p>
            </c:rich>
          </c:tx>
          <c:overlay val="0"/>
        </c:title>
        <c:numFmt formatCode="#,##0_);\(#,##0\);&quot; - &quot;_);@_)" sourceLinked="0"/>
        <c:majorTickMark val="none"/>
        <c:minorTickMark val="none"/>
        <c:tickLblPos val="nextTo"/>
        <c:spPr>
          <a:ln w="3175">
            <a:solidFill>
              <a:srgbClr val="2E2E38"/>
            </a:solidFill>
            <a:prstDash val="solid"/>
          </a:ln>
        </c:spPr>
        <c:crossAx val="79289836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ln w="6350">
      <a:noFill/>
    </a:ln>
  </c:spPr>
  <c:txPr>
    <a:bodyPr/>
    <a:lstStyle/>
    <a:p>
      <a:pPr>
        <a:defRPr sz="800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Periods</c:v>
          </c:tx>
          <c:spPr>
            <a:solidFill>
              <a:srgbClr val="FFE600"/>
            </a:solidFill>
            <a:ln w="2540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9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1-8D90-47E0-A18F-2CCFE324E9B6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95000"/>
                </a:schemeClr>
              </a:solidFill>
              <a:ln w="25400">
                <a:noFill/>
              </a:ln>
            </c:spPr>
            <c:extLst>
              <c:ext xmlns:c16="http://schemas.microsoft.com/office/drawing/2014/chart" uri="{C3380CC4-5D6E-409C-BE32-E72D297353CC}">
                <c16:uniqueId val="{00000003-8D90-47E0-A18F-2CCFE324E9B6}"/>
              </c:ext>
            </c:extLst>
          </c:dPt>
          <c:cat>
            <c:multiLvlStrRef>
              <c:f>'Bridge (2)'!$A$7:$B$11</c:f>
              <c:multiLvlStrCache>
                <c:ptCount val="5"/>
                <c:lvl>
                  <c:pt idx="0">
                    <c:v>Bank per 01.01.2021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(2)'!$G$7:$G$11</c:f>
              <c:numCache>
                <c:formatCode>General</c:formatCode>
                <c:ptCount val="5"/>
                <c:pt idx="0" formatCode="0">
                  <c:v>3389570</c:v>
                </c:pt>
                <c:pt idx="4" formatCode="0">
                  <c:v>3664927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90-47E0-A18F-2CCFE324E9B6}"/>
            </c:ext>
          </c:extLst>
        </c:ser>
        <c:ser>
          <c:idx val="1"/>
          <c:order val="1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01.01.2021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(2)'!$H$7:$H$11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90-47E0-A18F-2CCFE324E9B6}"/>
            </c:ext>
          </c:extLst>
        </c:ser>
        <c:ser>
          <c:idx val="2"/>
          <c:order val="2"/>
          <c:tx>
            <c:v>Negative values</c:v>
          </c:tx>
          <c:spPr>
            <a:solidFill>
              <a:srgbClr val="2E2E38"/>
            </a:solidFill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01.01.2021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(2)'!$I$7:$I$11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90-47E0-A18F-2CCFE324E9B6}"/>
            </c:ext>
          </c:extLst>
        </c:ser>
        <c:ser>
          <c:idx val="3"/>
          <c:order val="3"/>
          <c:tx>
            <c:v>Positive values</c:v>
          </c:tx>
          <c:spPr>
            <a:solidFill>
              <a:srgbClr val="8B8B91"/>
            </a:solidFill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01.01.2021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(2)'!$J$7:$J$11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90-47E0-A18F-2CCFE324E9B6}"/>
            </c:ext>
          </c:extLst>
        </c:ser>
        <c:ser>
          <c:idx val="4"/>
          <c:order val="4"/>
          <c:tx>
            <c:v>Blank values</c:v>
          </c:tx>
          <c:spPr>
            <a:noFill/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01.01.2021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(2)'!$K$7:$K$11</c:f>
              <c:numCache>
                <c:formatCode>0</c:formatCode>
                <c:ptCount val="5"/>
                <c:pt idx="0">
                  <c:v>0</c:v>
                </c:pt>
                <c:pt idx="1">
                  <c:v>3389570</c:v>
                </c:pt>
                <c:pt idx="2">
                  <c:v>3596969</c:v>
                </c:pt>
                <c:pt idx="3">
                  <c:v>3596969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D90-47E0-A18F-2CCFE324E9B6}"/>
            </c:ext>
          </c:extLst>
        </c:ser>
        <c:ser>
          <c:idx val="5"/>
          <c:order val="5"/>
          <c:tx>
            <c:v>Negative values</c:v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A-8D90-47E0-A18F-2CCFE324E9B6}"/>
              </c:ext>
            </c:extLst>
          </c:dPt>
          <c:cat>
            <c:multiLvlStrRef>
              <c:f>'Bridge (2)'!$A$7:$B$11</c:f>
              <c:multiLvlStrCache>
                <c:ptCount val="5"/>
                <c:lvl>
                  <c:pt idx="0">
                    <c:v>Bank per 01.01.2021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(2)'!$L$7:$L$11</c:f>
              <c:numCache>
                <c:formatCode>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152091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D90-47E0-A18F-2CCFE324E9B6}"/>
            </c:ext>
          </c:extLst>
        </c:ser>
        <c:ser>
          <c:idx val="6"/>
          <c:order val="6"/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</c:spPr>
          <c:invertIfNegative val="0"/>
          <c:cat>
            <c:multiLvlStrRef>
              <c:f>'Bridge (2)'!$A$7:$B$11</c:f>
              <c:multiLvlStrCache>
                <c:ptCount val="5"/>
                <c:lvl>
                  <c:pt idx="0">
                    <c:v>Bank per 01.01.2021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(2)'!$M$7:$M$11</c:f>
              <c:numCache>
                <c:formatCode>0</c:formatCode>
                <c:ptCount val="5"/>
                <c:pt idx="0">
                  <c:v>0</c:v>
                </c:pt>
                <c:pt idx="1">
                  <c:v>359490</c:v>
                </c:pt>
                <c:pt idx="2">
                  <c:v>0</c:v>
                </c:pt>
                <c:pt idx="3">
                  <c:v>67958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D90-47E0-A18F-2CCFE324E9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8501488"/>
        <c:axId val="1237625088"/>
      </c:barChart>
      <c:lineChart>
        <c:grouping val="standard"/>
        <c:varyColors val="0"/>
        <c:ser>
          <c:idx val="7"/>
          <c:order val="7"/>
          <c:tx>
            <c:strRef>
              <c:f>'Bridge (2)'!$P$6</c:f>
              <c:strCache>
                <c:ptCount val="1"/>
                <c:pt idx="0">
                  <c:v>Labels</c:v>
                </c:pt>
              </c:strCache>
            </c:strRef>
          </c:tx>
          <c:spPr>
            <a:ln w="25400">
              <a:noFill/>
            </a:ln>
            <a:effectLst/>
          </c:spPr>
          <c:marker>
            <c:symbol val="none"/>
          </c:marker>
          <c:dLbls>
            <c:dLbl>
              <c:idx val="0"/>
              <c:tx>
                <c:strRef>
                  <c:f>'Bridge (2)'!$D$7</c:f>
                  <c:strCache>
                    <c:ptCount val="1"/>
                    <c:pt idx="0">
                      <c:v>3,389,570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{ABF7853C-738B-4302-AC2B-4858E90F6D72}</c15:txfldGUID>
                      <c15:f>'Bridge (2)'!$D$7</c15:f>
                      <c15:dlblFieldTableCache>
                        <c:ptCount val="1"/>
                        <c:pt idx="0">
                          <c:v>3,389,570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D-8D90-47E0-A18F-2CCFE324E9B6}"/>
                </c:ext>
              </c:extLst>
            </c:dLbl>
            <c:dLbl>
              <c:idx val="1"/>
              <c:tx>
                <c:strRef>
                  <c:f>'Bridge (2)'!$D$8</c:f>
                  <c:strCache>
                    <c:ptCount val="1"/>
                    <c:pt idx="0">
                      <c:v>359,490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{4740F3DE-2F23-4040-B5F8-89A14E1B8A3C}</c15:txfldGUID>
                      <c15:f>'Bridge (2)'!$D$8</c15:f>
                      <c15:dlblFieldTableCache>
                        <c:ptCount val="1"/>
                        <c:pt idx="0">
                          <c:v>359,490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E-8D90-47E0-A18F-2CCFE324E9B6}"/>
                </c:ext>
              </c:extLst>
            </c:dLbl>
            <c:dLbl>
              <c:idx val="2"/>
              <c:tx>
                <c:strRef>
                  <c:f>'Bridge (2)'!$D$9</c:f>
                  <c:strCache>
                    <c:ptCount val="1"/>
                    <c:pt idx="0">
                      <c:v>(152,091)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{3F00EB05-91DC-4C32-882E-64F2D4DA066E}</c15:txfldGUID>
                      <c15:f>'Bridge (2)'!$D$9</c15:f>
                      <c15:dlblFieldTableCache>
                        <c:ptCount val="1"/>
                        <c:pt idx="0">
                          <c:v>(152,091)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0F-8D90-47E0-A18F-2CCFE324E9B6}"/>
                </c:ext>
              </c:extLst>
            </c:dLbl>
            <c:dLbl>
              <c:idx val="3"/>
              <c:tx>
                <c:strRef>
                  <c:f>'Bridge (2)'!$D$10</c:f>
                  <c:strCache>
                    <c:ptCount val="1"/>
                    <c:pt idx="0">
                      <c:v>67,958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{0F769A96-B9BB-408C-B37E-B5D7E1BBD029}</c15:txfldGUID>
                      <c15:f>'Bridge (2)'!$D$10</c15:f>
                      <c15:dlblFieldTableCache>
                        <c:ptCount val="1"/>
                        <c:pt idx="0">
                          <c:v>67,958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0-8D90-47E0-A18F-2CCFE324E9B6}"/>
                </c:ext>
              </c:extLst>
            </c:dLbl>
            <c:dLbl>
              <c:idx val="4"/>
              <c:tx>
                <c:strRef>
                  <c:f>'Bridge (2)'!$D$11</c:f>
                  <c:strCache>
                    <c:ptCount val="1"/>
                    <c:pt idx="0">
                      <c:v>3,664,926 </c:v>
                    </c:pt>
                  </c:strCache>
                </c:strRef>
              </c:tx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 algn="ctr">
                    <a:defRPr/>
                  </a:pPr>
                  <a:endParaRPr lang="nb-NO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separator>0</c:separator>
              <c:extLst>
                <c:ext xmlns:c15="http://schemas.microsoft.com/office/drawing/2012/chart" uri="{CE6537A1-D6FC-4f65-9D91-7224C49458BB}">
                  <c15:dlblFieldTable>
                    <c15:dlblFTEntry>
                      <c15:txfldGUID>{BD368C1C-CE7E-4233-A9D0-5BD5BA753B31}</c15:txfldGUID>
                      <c15:f>'Bridge (2)'!$D$11</c15:f>
                      <c15:dlblFieldTableCache>
                        <c:ptCount val="1"/>
                        <c:pt idx="0">
                          <c:v>3,664,926 </c:v>
                        </c:pt>
                      </c15:dlblFieldTableCache>
                    </c15:dlblFTEntry>
                  </c15:dlblFieldTable>
                  <c15:showDataLabelsRange val="0"/>
                </c:ext>
                <c:ext xmlns:c16="http://schemas.microsoft.com/office/drawing/2014/chart" uri="{C3380CC4-5D6E-409C-BE32-E72D297353CC}">
                  <c16:uniqueId val="{00000011-8D90-47E0-A18F-2CCFE324E9B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1"/>
            <c:showVal val="1"/>
            <c:showCatName val="0"/>
            <c:showSerName val="0"/>
            <c:showPercent val="0"/>
            <c:showBubbleSize val="0"/>
            <c:separator>0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multiLvlStrRef>
              <c:f>'Bridge (2)'!$A$7:$B$11</c:f>
              <c:multiLvlStrCache>
                <c:ptCount val="5"/>
                <c:lvl>
                  <c:pt idx="0">
                    <c:v>Bank per 01.01.2021</c:v>
                  </c:pt>
                  <c:pt idx="1">
                    <c:v>Netto driftsresultat</c:v>
                  </c:pt>
                  <c:pt idx="2">
                    <c:v>Δ Omløpsmidler</c:v>
                  </c:pt>
                  <c:pt idx="3">
                    <c:v>Δ Kortsiktig gjeld</c:v>
                  </c:pt>
                  <c:pt idx="4">
                    <c:v>Bank per 31.12.2021</c:v>
                  </c:pt>
                </c:lvl>
                <c:lvl>
                  <c:pt idx="0">
                    <c:v> </c:v>
                  </c:pt>
                  <c:pt idx="1">
                    <c:v> </c:v>
                  </c:pt>
                  <c:pt idx="4">
                    <c:v> </c:v>
                  </c:pt>
                </c:lvl>
              </c:multiLvlStrCache>
            </c:multiLvlStrRef>
          </c:cat>
          <c:val>
            <c:numRef>
              <c:f>'Bridge (2)'!$P$7:$P$11</c:f>
              <c:numCache>
                <c:formatCode>0</c:formatCode>
                <c:ptCount val="5"/>
                <c:pt idx="0">
                  <c:v>3389570</c:v>
                </c:pt>
                <c:pt idx="1">
                  <c:v>3749060</c:v>
                </c:pt>
                <c:pt idx="2">
                  <c:v>3749060</c:v>
                </c:pt>
                <c:pt idx="3">
                  <c:v>3664927</c:v>
                </c:pt>
                <c:pt idx="4">
                  <c:v>3664927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8D90-47E0-A18F-2CCFE324E9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501488"/>
        <c:axId val="1237625088"/>
      </c:lineChart>
      <c:catAx>
        <c:axId val="6850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3175">
            <a:solidFill>
              <a:srgbClr val="2E2E38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1237625088"/>
        <c:crosses val="autoZero"/>
        <c:auto val="1"/>
        <c:lblAlgn val="ctr"/>
        <c:lblOffset val="100"/>
        <c:noMultiLvlLbl val="0"/>
      </c:catAx>
      <c:valAx>
        <c:axId val="123762508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0"/>
                </a:pPr>
                <a:r>
                  <a:rPr lang="nb-NO" b="0"/>
                  <a:t>Valuta: NOK</a:t>
                </a:r>
              </a:p>
            </c:rich>
          </c:tx>
          <c:overlay val="0"/>
        </c:title>
        <c:numFmt formatCode="#,##0_);\(#,##0\);&quot; - &quot;_);@_)" sourceLinked="0"/>
        <c:majorTickMark val="none"/>
        <c:minorTickMark val="none"/>
        <c:tickLblPos val="nextTo"/>
        <c:spPr>
          <a:ln w="3175">
            <a:solidFill>
              <a:srgbClr val="2E2E38"/>
            </a:solidFill>
            <a:prstDash val="solid"/>
          </a:ln>
        </c:spPr>
        <c:crossAx val="6850148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0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ln w="6350">
      <a:noFill/>
    </a:ln>
  </c:spPr>
  <c:txPr>
    <a:bodyPr/>
    <a:lstStyle/>
    <a:p>
      <a:pPr>
        <a:defRPr sz="800">
          <a:latin typeface="Arial" panose="020B0604020202020204" pitchFamily="34" charset="0"/>
          <a:cs typeface="Arial" panose="020B0604020202020204" pitchFamily="34" charset="0"/>
        </a:defRPr>
      </a:pPr>
      <a:endParaRPr lang="nb-NO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07818-7F3A-4F39-87DF-72E83C007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7F6E9-D34F-462D-8DD3-81BBC5A1C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9E34C-E668-4B52-AE45-EBA1D9C5F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D773E-C5F2-40DE-84BA-0A46A8401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F9D9D-7188-4940-9B67-C210606EE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446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5D574-F012-43A5-A96C-C30DA0CDF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F8BC34-D036-43CB-9E1F-1A7EDFF8BC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13E07C-6B92-425F-AFFF-036EA906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21EA6-99D8-434B-8D4C-C7353F309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FB07-CD54-4442-8309-5A5F5A035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803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123BF5-3133-4A75-B11A-8CB4BBEE71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C85B3C-92AB-4C43-BC6B-13AB47730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DC735-BA0E-4DA7-A1D0-0706F5EDB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A1543-75DC-4169-A7C0-0F19CB4E7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D6C04-818F-4F45-9731-C0708B7F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76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FD7F8-BDD6-4BC1-9065-BD83F2303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444C4-CABD-48A6-A55C-5D9D59503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BCAA5-17F8-412C-99F9-488D2FB1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C365A-0393-4F42-9BAC-914F88C29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F7B85-1220-4B44-9581-DEB4128A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286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58EEC-B988-4354-AD72-E7C39EA30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5CC1B-B984-4E30-A21E-CF06C7313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5378EA-9900-4E6F-A045-C7F58F6F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7FFB9-96F4-4254-B69B-8ABF85E3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3F6EB-D475-4679-879A-9861AF237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5214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5C410-CE16-41D5-9D33-A0D62052B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939A1-7384-4692-998B-E09AF0C5E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DC94B-B3C8-4443-9C77-9D65D8466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5F8B0-DEED-4508-9713-C20AB53DB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D402F-300B-425F-B349-FDF3398B4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07E7F-BAB9-4F3B-9A83-9039B1086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724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9789B-8BC0-4168-B243-0AFCE87DB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7E369C-0F13-4A20-9FDB-7F60C7775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F1CB7-5B1C-4100-837D-C9AB09439B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48D79-90FB-4865-B4D5-93BA3606AA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12A43D-4D91-4CF0-B7D6-4AC06F4C7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545B4E-543D-40B2-A455-C3A59CF0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BF7A42-DC0B-4AE1-9581-E5BE19134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32D34A-1F69-4B45-9479-CBC81393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046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D9B98-9427-4E3B-839B-47D1AB453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7E7056-3E9F-4AE5-BFB0-67D92C32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1B0F8D-47EC-4D28-B99D-6D252FD9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0394A-0687-4109-8DBC-AE67C337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431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2D8DE-3078-4028-A8D6-FD3E8677F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CEF8F4-4F58-44EE-A5A3-0464D8F58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AD7C09-34DA-487A-9280-B6D6B0F13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7460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C5D0A-9356-4A1C-907D-6AFF8D3BC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87BC3-91B7-428B-A82C-6F4AE3431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9ED5A0-32C0-4A65-B4AE-06998006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95F86-F660-4602-A23E-0286FEE4F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F40DDC-0829-4664-A0CE-E8AA02674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CBB56-10E8-4179-8C3F-BEE8720C0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048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610FD-35B6-4E7C-85E7-AC55E7919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4BC92C-196D-4087-AF0A-2043D24D54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FEF227-2FD4-4693-8E20-EE0618571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804C89-B800-4F72-8DF6-30B1FC422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C05C4-18C8-4B14-9B27-3CB43748B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3C7EE-5E0E-44CB-8541-DD62D62F6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003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5E6DD8-C7A1-4AA5-BAF0-D4283B98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2F0EC-40A1-429C-AAD3-832AC18D9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6270D-FF5C-4F81-B1B1-B4C1861324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33D71-8655-45F4-B575-1D1516B9841E}" type="datetimeFigureOut">
              <a:rPr lang="nb-NO" smtClean="0"/>
              <a:t>03.07.2023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3E334-299C-447E-A7E0-AD24539EB5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F3CA8-16A7-4C33-84F3-924E30BFE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31396-FE54-4E6A-A667-B556303A19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04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chart" Target="../charts/chart3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tags" Target="../tags/tag9.xml"/><Relationship Id="rId7" Type="http://schemas.openxmlformats.org/officeDocument/2006/relationships/image" Target="../media/image1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3AC19FE-CD36-47F4-ABA2-0930F5A1A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143" y="1717342"/>
            <a:ext cx="3892055" cy="84804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959AEE-F57B-42AE-BAE5-887BC05432AA}"/>
              </a:ext>
            </a:extLst>
          </p:cNvPr>
          <p:cNvSpPr txBox="1"/>
          <p:nvPr/>
        </p:nvSpPr>
        <p:spPr>
          <a:xfrm>
            <a:off x="2601985" y="3351854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600" b="1" dirty="0"/>
              <a:t>Årsregnskap 2021</a:t>
            </a:r>
          </a:p>
        </p:txBody>
      </p:sp>
    </p:spTree>
    <p:extLst>
      <p:ext uri="{BB962C8B-B14F-4D97-AF65-F5344CB8AC3E}">
        <p14:creationId xmlns:p14="http://schemas.microsoft.com/office/powerpoint/2010/main" val="3199736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CF146E0D-3F7C-4EE1-BB59-E02F14194843}"/>
              </a:ext>
            </a:extLst>
          </p:cNvPr>
          <p:cNvSpPr txBox="1">
            <a:spLocks/>
          </p:cNvSpPr>
          <p:nvPr/>
        </p:nvSpPr>
        <p:spPr>
          <a:xfrm>
            <a:off x="360727" y="1226404"/>
            <a:ext cx="4667938" cy="2844851"/>
          </a:xfrm>
          <a:prstGeom prst="rect">
            <a:avLst/>
          </a:prstGeom>
        </p:spPr>
        <p:txBody>
          <a:bodyPr lIns="0" tIns="0" rIns="0" bIns="0"/>
          <a:lstStyle>
            <a:lvl1pPr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000" baseline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1588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defRPr sz="1100" b="1" i="0">
                <a:solidFill>
                  <a:schemeClr val="tx1"/>
                </a:solidFill>
                <a:latin typeface="+mn-lt"/>
                <a:cs typeface="Arial" pitchFamily="34" charset="0"/>
              </a:defRPr>
            </a:lvl2pPr>
            <a:lvl3pPr marL="182880" indent="-18288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Arial" panose="020B0604020202020204" pitchFamily="34" charset="0"/>
              <a:buChar char="►"/>
              <a:defRPr sz="1000" b="0">
                <a:solidFill>
                  <a:schemeClr val="bg1"/>
                </a:solidFill>
                <a:latin typeface="+mn-lt"/>
                <a:cs typeface="Arial" pitchFamily="34" charset="0"/>
              </a:defRPr>
            </a:lvl3pPr>
            <a:lvl4pPr marL="365760" indent="-18288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Arial" panose="020B0604020202020204" pitchFamily="34" charset="0"/>
              <a:buChar char="►"/>
              <a:defRPr sz="1000">
                <a:solidFill>
                  <a:schemeClr val="bg1"/>
                </a:solidFill>
                <a:latin typeface="+mn-lt"/>
                <a:cs typeface="Arial" pitchFamily="34" charset="0"/>
              </a:defRPr>
            </a:lvl4pPr>
            <a:lvl5pPr marL="182880" indent="-18288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/>
              <a:defRPr sz="100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5pPr>
            <a:lvl6pPr marL="0" indent="0" algn="l" defTabSz="0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 Narrow" pitchFamily="34" charset="0"/>
              <a:buNone/>
              <a:defRPr sz="1000" b="1" i="0" baseline="0">
                <a:solidFill>
                  <a:schemeClr val="bg1"/>
                </a:solidFill>
                <a:latin typeface="+mn-lt"/>
              </a:defRPr>
            </a:lvl6pPr>
            <a:lvl7pPr marL="0" indent="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 Narrow" pitchFamily="34" charset="0"/>
              <a:buNone/>
              <a:defRPr sz="1000" i="1" baseline="0">
                <a:solidFill>
                  <a:schemeClr val="tx1"/>
                </a:solidFill>
                <a:latin typeface="+mn-lt"/>
              </a:defRPr>
            </a:lvl7pPr>
            <a:lvl8pPr marL="0" indent="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 Narrow" pitchFamily="34" charset="0"/>
              <a:buNone/>
              <a:defRPr sz="1200" b="1">
                <a:solidFill>
                  <a:schemeClr val="bg1"/>
                </a:solidFill>
                <a:latin typeface="+mn-lt"/>
              </a:defRPr>
            </a:lvl8pPr>
            <a:lvl9pPr marL="0" indent="0" algn="l" defTabSz="995363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Font typeface="Arial Narrow" pitchFamily="34" charset="0"/>
              <a:buNone/>
              <a:defRPr sz="1000" baseline="0">
                <a:solidFill>
                  <a:schemeClr val="bg1"/>
                </a:solidFill>
                <a:latin typeface="+mn-lt"/>
              </a:defRPr>
            </a:lvl9pPr>
          </a:lstStyle>
          <a:p>
            <a:pPr defTabSz="914400" fontAlgn="auto">
              <a:buClr>
                <a:srgbClr val="2E2E38"/>
              </a:buClr>
              <a:buSzPct val="70000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82880" indent="-18288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nb-NO" sz="2400" kern="0" dirty="0">
                <a:solidFill>
                  <a:schemeClr val="tx1"/>
                </a:solidFill>
                <a:latin typeface="Arial" panose="020B0604020202020204" pitchFamily="34" charset="0"/>
              </a:rPr>
              <a:t>Nøkkeltall inntekter</a:t>
            </a:r>
          </a:p>
          <a:p>
            <a:pPr marL="182880" indent="-18288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82880" indent="-18288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nb-NO" sz="2400" kern="0" dirty="0">
                <a:solidFill>
                  <a:schemeClr val="tx1"/>
                </a:solidFill>
                <a:latin typeface="Arial" panose="020B0604020202020204" pitchFamily="34" charset="0"/>
              </a:rPr>
              <a:t>Nøkkeltall kostnader</a:t>
            </a:r>
          </a:p>
          <a:p>
            <a:pPr marL="182880" indent="-18288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82880" indent="-18288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nb-NO" sz="2400" kern="0" dirty="0">
                <a:solidFill>
                  <a:schemeClr val="tx1"/>
                </a:solidFill>
                <a:latin typeface="Arial" panose="020B0604020202020204" pitchFamily="34" charset="0"/>
              </a:rPr>
              <a:t>Resultatregnskapet</a:t>
            </a:r>
          </a:p>
          <a:p>
            <a:pPr marL="182880" indent="-18288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82880" indent="-18288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Ø"/>
              <a:defRPr/>
            </a:pPr>
            <a:r>
              <a:rPr lang="nb-NO" sz="2400" kern="0" dirty="0">
                <a:solidFill>
                  <a:schemeClr val="tx1"/>
                </a:solidFill>
                <a:latin typeface="Arial" panose="020B0604020202020204" pitchFamily="34" charset="0"/>
              </a:rPr>
              <a:t>Balanseregnskapet og likviditet</a:t>
            </a:r>
          </a:p>
          <a:p>
            <a:pPr marL="182880" indent="-182880" defTabSz="914400" fontAlgn="auto">
              <a:buClr>
                <a:srgbClr val="2E2E38"/>
              </a:buClr>
              <a:buSzPct val="70000"/>
              <a:buFont typeface="Wingdings" panose="05000000000000000000" pitchFamily="2" charset="2"/>
              <a:buChar char="Ø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fontAlgn="auto">
              <a:buClr>
                <a:srgbClr val="2E2E38"/>
              </a:buClr>
              <a:buSzPct val="70000"/>
              <a:defRPr/>
            </a:pPr>
            <a:endParaRPr lang="nb-NO" sz="2400" kern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856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Nøkkeltall inntekter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B8580-B3D3-4AA3-A9C3-7683CBAECD0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60727" y="935058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Utvikling nøkkeltall inntekter 2020 og 2021 (</a:t>
            </a:r>
            <a:r>
              <a:rPr lang="nb-NO" sz="1200" b="1" kern="0" dirty="0" err="1">
                <a:solidFill>
                  <a:srgbClr val="000000"/>
                </a:solidFill>
                <a:latin typeface="Arial" panose="020B0604020202020204" pitchFamily="34" charset="0"/>
              </a:rPr>
              <a:t>NOKk</a:t>
            </a: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51BB6B0-AAA5-4F24-9B48-078FA53A79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27233"/>
              </p:ext>
            </p:extLst>
          </p:nvPr>
        </p:nvGraphicFramePr>
        <p:xfrm>
          <a:off x="361673" y="1300296"/>
          <a:ext cx="11469600" cy="4521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2171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Nøkkeltall kostnader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B8580-B3D3-4AA3-A9C3-7683CBAECD0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360727" y="935058"/>
            <a:ext cx="3774668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Utvikling nøkkeltall kostnader 2020 og 2021 (</a:t>
            </a:r>
            <a:r>
              <a:rPr lang="nb-NO" sz="1200" b="1" kern="0" dirty="0" err="1">
                <a:solidFill>
                  <a:srgbClr val="000000"/>
                </a:solidFill>
                <a:latin typeface="Arial" panose="020B0604020202020204" pitchFamily="34" charset="0"/>
              </a:rPr>
              <a:t>NOKk</a:t>
            </a: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AB1A3D63-8D23-40D4-92CD-6C6C4FF150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1969024"/>
              </p:ext>
            </p:extLst>
          </p:nvPr>
        </p:nvGraphicFramePr>
        <p:xfrm>
          <a:off x="360727" y="1291404"/>
          <a:ext cx="8900837" cy="4751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45251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5">
            <a:extLst>
              <a:ext uri="{FF2B5EF4-FFF2-40B4-BE49-F238E27FC236}">
                <a16:creationId xmlns:a16="http://schemas.microsoft.com/office/drawing/2014/main" id="{9B795FAD-D581-48B2-8EF0-BAB2BE851C67}"/>
              </a:ext>
            </a:extLst>
          </p:cNvPr>
          <p:cNvSpPr txBox="1">
            <a:spLocks/>
          </p:cNvSpPr>
          <p:nvPr/>
        </p:nvSpPr>
        <p:spPr>
          <a:xfrm>
            <a:off x="4857984" y="1117796"/>
            <a:ext cx="6587680" cy="13473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r>
              <a:rPr lang="nb-NO" sz="1200" kern="0" dirty="0">
                <a:latin typeface="Arial" panose="020B0604020202020204" pitchFamily="34" charset="0"/>
              </a:rPr>
              <a:t>Inntektene har økt med 45% sammenlignet mot 2020.</a:t>
            </a:r>
          </a:p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r>
              <a:rPr lang="nb-NO" sz="1200" kern="0" dirty="0">
                <a:latin typeface="Arial" panose="020B0604020202020204" pitchFamily="34" charset="0"/>
              </a:rPr>
              <a:t>Driftsmarginen og resultatmarginen har økt fra henholdsvis 13% og 14% i 2020 til 22% i 2021, drevet av høyere inntekter og nedgang i andre kostnader.</a:t>
            </a:r>
          </a:p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r>
              <a:rPr lang="nb-NO" sz="1200" kern="0" dirty="0">
                <a:latin typeface="Arial" panose="020B0604020202020204" pitchFamily="34" charset="0"/>
              </a:rPr>
              <a:t>Regnskapet for 2021 viser et overskudd på 359 490 NOK.</a:t>
            </a:r>
          </a:p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endParaRPr lang="nb-NO" kern="0" dirty="0">
              <a:latin typeface="Arial" panose="020B0604020202020204" pitchFamily="34" charset="0"/>
            </a:endParaRPr>
          </a:p>
          <a:p>
            <a:pPr marL="285750" lvl="4" indent="-285750">
              <a:buClr>
                <a:srgbClr val="808080"/>
              </a:buClr>
              <a:buSzPct val="70000"/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698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Resultatregnskapet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459B110-846E-4BBE-AFDC-88CB647CC1AA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76486875"/>
              </p:ext>
            </p:extLst>
          </p:nvPr>
        </p:nvGraphicFramePr>
        <p:xfrm>
          <a:off x="360727" y="1118041"/>
          <a:ext cx="3611616" cy="4471200"/>
        </p:xfrm>
        <a:graphic>
          <a:graphicData uri="http://schemas.openxmlformats.org/drawingml/2006/table">
            <a:tbl>
              <a:tblPr/>
              <a:tblGrid>
                <a:gridCol w="1811616">
                  <a:extLst>
                    <a:ext uri="{9D8B030D-6E8A-4147-A177-3AD203B41FA5}">
                      <a16:colId xmlns:a16="http://schemas.microsoft.com/office/drawing/2014/main" val="154401261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723077153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1664282360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Valuta: NOK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65942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Brukerbet</a:t>
                      </a:r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., salg, avg. Og leieinntekter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348,165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681,994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11088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Refusjoner/overføringer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149,408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155,954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39561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Statlige tilskudd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101,000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958735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Tilskudd fra fellesråd/menighetsråd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104,146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103,352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691189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Andre tilskudd, gaver og </a:t>
                      </a:r>
                      <a:r>
                        <a:rPr lang="nb-NO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inns</a:t>
                      </a:r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. Midler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527,868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590,862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89423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1,129,587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1,633,162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66246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Kjøp av varer og tjenester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(393,903)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(607,158)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4189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Lønn og sosial utgifter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(350,713)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(505,009)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208042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Refusjoner/overføringer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(179,791)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(142,073)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95035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Tilskudd og gaver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(62,215)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(23,800)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135406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kostnader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(986,622)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(1,278,040)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08887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Brutto driftsresultat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142,965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355,122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863662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Renteinntekter og utbytte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11,567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4,368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43056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finansposter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11,567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4,368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174788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driftsresultat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154,532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359,490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89158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Forholdstall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481535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Inntektsvekst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(51)%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45%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44431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Varekostnader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35%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37%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32865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Lønnskostnader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31%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31%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5013295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Andre kostnader i % av inntekter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21%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10%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63496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Driftsmargin (%)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13%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22%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8304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Resultatmargin (%)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14%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22%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472996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9EF4AB6-9BBD-40FB-8FF2-6B302F1DD2D8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4944482" y="2297935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Resultatutvikling 2020-2021 (NOK)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07C69B-96F5-4D86-A9EF-0CF82A4DCD1A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4944482" y="824697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Resultatutvikling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01A3C2-A28C-4559-80EB-FD7259975368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360727" y="827454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Resultatregnskapet for 2020 og 2021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E7F4FFA0-5487-4992-8025-D1A72F4075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5396841"/>
              </p:ext>
            </p:extLst>
          </p:nvPr>
        </p:nvGraphicFramePr>
        <p:xfrm>
          <a:off x="4944482" y="2556980"/>
          <a:ext cx="6501182" cy="3032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00950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3C7893-064F-4AC7-B1C5-6F03F958AAFE}"/>
              </a:ext>
            </a:extLst>
          </p:cNvPr>
          <p:cNvSpPr/>
          <p:nvPr/>
        </p:nvSpPr>
        <p:spPr>
          <a:xfrm>
            <a:off x="0" y="6476301"/>
            <a:ext cx="12192000" cy="381695"/>
          </a:xfrm>
          <a:prstGeom prst="rect">
            <a:avLst/>
          </a:prstGeom>
          <a:solidFill>
            <a:srgbClr val="FF5050"/>
          </a:solidFill>
          <a:ln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E1B1B7-3011-46AD-AD26-D5FD0A386FBB}"/>
              </a:ext>
            </a:extLst>
          </p:cNvPr>
          <p:cNvSpPr/>
          <p:nvPr/>
        </p:nvSpPr>
        <p:spPr>
          <a:xfrm>
            <a:off x="0" y="6419169"/>
            <a:ext cx="12192000" cy="45719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F42245-FBC4-4F95-B291-2B43FF233665}"/>
              </a:ext>
            </a:extLst>
          </p:cNvPr>
          <p:cNvCxnSpPr>
            <a:cxnSpLocks/>
          </p:cNvCxnSpPr>
          <p:nvPr/>
        </p:nvCxnSpPr>
        <p:spPr>
          <a:xfrm>
            <a:off x="0" y="768661"/>
            <a:ext cx="121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02B47B7C-FC09-4429-9260-3130DF60923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61564" y="127040"/>
            <a:ext cx="2569709" cy="5599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AB7562-5DAB-4CA5-8575-5E941CD45B6C}"/>
              </a:ext>
            </a:extLst>
          </p:cNvPr>
          <p:cNvSpPr txBox="1"/>
          <p:nvPr/>
        </p:nvSpPr>
        <p:spPr>
          <a:xfrm>
            <a:off x="360727" y="41126"/>
            <a:ext cx="7133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>
                <a:latin typeface="Arial" panose="020B0604020202020204" pitchFamily="34" charset="0"/>
                <a:cs typeface="Arial" panose="020B0604020202020204" pitchFamily="34" charset="0"/>
              </a:rPr>
              <a:t>Balanseregnskapet og likviditet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9EF4AB6-9BBD-40FB-8FF2-6B302F1DD2D8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4944482" y="827454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Likviditetsutvikling 01.01. - 31.12.2021 (NOK)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07C69B-96F5-4D86-A9EF-0CF82A4DCD1A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360727" y="4352185"/>
            <a:ext cx="4416636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Likviditet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401A3C2-A28C-4559-80EB-FD7259975368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360727" y="827454"/>
            <a:ext cx="3692289" cy="25904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45720" rIns="0" bIns="45720" rtlCol="0">
            <a:spAutoFit/>
          </a:bodyPr>
          <a:lstStyle/>
          <a:p>
            <a:pPr algn="l" eaLnBrk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nb-NO" sz="1200" b="1" kern="0" dirty="0">
                <a:solidFill>
                  <a:srgbClr val="000000"/>
                </a:solidFill>
                <a:latin typeface="Arial" panose="020B0604020202020204" pitchFamily="34" charset="0"/>
              </a:rPr>
              <a:t>Balanseregnskapet for 2020 og 2021</a:t>
            </a:r>
            <a:endParaRPr lang="nb-NO" sz="1200" kern="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9D556C42-06CB-4B5A-B114-DD36E92711F2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69814971"/>
              </p:ext>
            </p:extLst>
          </p:nvPr>
        </p:nvGraphicFramePr>
        <p:xfrm>
          <a:off x="360727" y="1117796"/>
          <a:ext cx="3806000" cy="3110400"/>
        </p:xfrm>
        <a:graphic>
          <a:graphicData uri="http://schemas.openxmlformats.org/drawingml/2006/table">
            <a:tbl>
              <a:tblPr/>
              <a:tblGrid>
                <a:gridCol w="2006000">
                  <a:extLst>
                    <a:ext uri="{9D8B030D-6E8A-4147-A177-3AD203B41FA5}">
                      <a16:colId xmlns:a16="http://schemas.microsoft.com/office/drawing/2014/main" val="308179815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97525902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759377939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Valuta: NOK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Desember 2020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323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Desember 2021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3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06234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Faste eiendommer og anlegg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79767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Anleggsmidler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7197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Kortsiktige fordringer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56,612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208,703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2210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Kasse, bankinnskudd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3,389,570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3,664,926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72810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Omløpsmidler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3,446,182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3,873,629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02665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Totale eiendeler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7,674,337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8,101,784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2343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Disposisjonsfond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2,532,708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2,687,240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16478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Bundne driftsfond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667,057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667,057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86176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Regnskapsmessig </a:t>
                      </a:r>
                      <a:r>
                        <a:rPr lang="nb-NO" sz="700" b="0" i="0" u="none" strike="noStrike" noProof="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mindreforbruk</a:t>
                      </a:r>
                      <a:endParaRPr lang="nb-NO" sz="7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154,532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359,489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222312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Kapitalkonto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4,228,155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35499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Egenkapital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7,582,452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7,941,941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93695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Langsiktig gjeld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-  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  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355017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Annen kortsiktig gjeld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91,884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159,842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018740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Kortsiktig gjeld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91,884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159,842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50635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gjeld og egenkapital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7,674,336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8,101,783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689145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24F666E3-880B-4936-8C26-CA37F1A79DFA}"/>
              </a:ext>
            </a:extLst>
          </p:cNvPr>
          <p:cNvGraphicFramePr>
            <a:graphicFrameLocks noGrp="1"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3161717441"/>
              </p:ext>
            </p:extLst>
          </p:nvPr>
        </p:nvGraphicFramePr>
        <p:xfrm>
          <a:off x="360726" y="4622643"/>
          <a:ext cx="3805999" cy="1166400"/>
        </p:xfrm>
        <a:graphic>
          <a:graphicData uri="http://schemas.openxmlformats.org/drawingml/2006/table">
            <a:tbl>
              <a:tblPr/>
              <a:tblGrid>
                <a:gridCol w="2626941">
                  <a:extLst>
                    <a:ext uri="{9D8B030D-6E8A-4147-A177-3AD203B41FA5}">
                      <a16:colId xmlns:a16="http://schemas.microsoft.com/office/drawing/2014/main" val="3849691700"/>
                    </a:ext>
                  </a:extLst>
                </a:gridCol>
                <a:gridCol w="1179058">
                  <a:extLst>
                    <a:ext uri="{9D8B030D-6E8A-4147-A177-3AD203B41FA5}">
                      <a16:colId xmlns:a16="http://schemas.microsoft.com/office/drawing/2014/main" val="177390712"/>
                    </a:ext>
                  </a:extLst>
                </a:gridCol>
              </a:tblGrid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Valuta: NOK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Desember 2021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323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804938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Kasse, bankinnskudd per 01.01.2021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3,389,570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02701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b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Netto driftsresultat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359,490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57802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Endring omløpsmidler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(152,091)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683643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nb-NO" sz="7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Endring kortsiktig gjeld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67,958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685709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Kasse, bankinnskudd per 31.12.2021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nb-NO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3,664,926 </a:t>
                      </a:r>
                    </a:p>
                  </a:txBody>
                  <a:tcPr marL="36000" marR="36000" marT="18000" marB="1800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259303"/>
                  </a:ext>
                </a:extLst>
              </a:tr>
            </a:tbl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2C57E29A-157C-4E00-AA49-8E4F297B2E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2724776"/>
              </p:ext>
            </p:extLst>
          </p:nvPr>
        </p:nvGraphicFramePr>
        <p:xfrm>
          <a:off x="4944482" y="1111560"/>
          <a:ext cx="6057118" cy="2734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36746395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ExcelTabl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ExcelTab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ExcelTab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PPSHAPETYPE" val="Titl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766e4da-07f7-493b-808e-65cb581f27d6" xsi:nil="true"/>
    <lcf76f155ced4ddcb4097134ff3c332f xmlns="4acc329a-6b3d-4f68-b4ae-ccb7e63be0fc">
      <Terms xmlns="http://schemas.microsoft.com/office/infopath/2007/PartnerControls"/>
    </lcf76f155ced4ddcb4097134ff3c332f>
    <SharedWithUsers xmlns="8766e4da-07f7-493b-808e-65cb581f27d6">
      <UserInfo>
        <DisplayName/>
        <AccountId xsi:nil="true"/>
        <AccountType/>
      </UserInfo>
    </SharedWithUsers>
    <MediaLengthInSeconds xmlns="4acc329a-6b3d-4f68-b4ae-ccb7e63be0f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A02C7FBE4720468A5E532D7BE4BC08" ma:contentTypeVersion="15" ma:contentTypeDescription="Opprett et nytt dokument." ma:contentTypeScope="" ma:versionID="71b4918491f738dc3b3a3b6524ac5c4b">
  <xsd:schema xmlns:xsd="http://www.w3.org/2001/XMLSchema" xmlns:xs="http://www.w3.org/2001/XMLSchema" xmlns:p="http://schemas.microsoft.com/office/2006/metadata/properties" xmlns:ns2="4acc329a-6b3d-4f68-b4ae-ccb7e63be0fc" xmlns:ns3="8766e4da-07f7-493b-808e-65cb581f27d6" targetNamespace="http://schemas.microsoft.com/office/2006/metadata/properties" ma:root="true" ma:fieldsID="f86d9c1569b7e543e35824b3a06360dc" ns2:_="" ns3:_="">
    <xsd:import namespace="4acc329a-6b3d-4f68-b4ae-ccb7e63be0fc"/>
    <xsd:import namespace="8766e4da-07f7-493b-808e-65cb581f27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cc329a-6b3d-4f68-b4ae-ccb7e63be0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demerkelapper" ma:readOnly="false" ma:fieldId="{5cf76f15-5ced-4ddc-b409-7134ff3c332f}" ma:taxonomyMulti="true" ma:sspId="92c3bd9a-26a3-4ee9-bdab-dea0288039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6e4da-07f7-493b-808e-65cb581f27d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0326978-a895-4de1-aa66-0de6b0db5367}" ma:internalName="TaxCatchAll" ma:showField="CatchAllData" ma:web="8766e4da-07f7-493b-808e-65cb581f27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8B2BDB-3328-4EEA-A7FC-5697B436CF7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42425b96-7339-45c1-a3e8-6a48cc58abe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DF86A2-D2F0-4B98-9D83-0BF3EFF6AA49}"/>
</file>

<file path=customXml/itemProps3.xml><?xml version="1.0" encoding="utf-8"?>
<ds:datastoreItem xmlns:ds="http://schemas.openxmlformats.org/officeDocument/2006/customXml" ds:itemID="{C3508AE5-A2B8-4880-A8BA-37BC15040E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419</Words>
  <Application>Microsoft Office PowerPoint</Application>
  <PresentationFormat>Widescreen</PresentationFormat>
  <Paragraphs>158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 Theme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Trond Kvam</dc:creator>
  <cp:lastModifiedBy>John Dahl Lohne</cp:lastModifiedBy>
  <cp:revision>5</cp:revision>
  <cp:lastPrinted>2022-06-18T12:53:53Z</cp:lastPrinted>
  <dcterms:created xsi:type="dcterms:W3CDTF">2021-05-30T16:28:54Z</dcterms:created>
  <dcterms:modified xsi:type="dcterms:W3CDTF">2023-07-03T20:09:57Z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ppReportDate">
    <vt:lpwstr/>
  </property>
  <property fmtid="{D5CDD505-2E9C-101B-9397-08002B2CF9AE}" pid="3" name="WppReportVersion">
    <vt:lpwstr>Version 1.0</vt:lpwstr>
  </property>
  <property fmtid="{D5CDD505-2E9C-101B-9397-08002B2CF9AE}" pid="4" name="WppReportDraft">
    <vt:lpwstr>(Draft)</vt:lpwstr>
  </property>
  <property fmtid="{D5CDD505-2E9C-101B-9397-08002B2CF9AE}" pid="5" name="WppReportCurrencySymbol">
    <vt:lpwstr>kr</vt:lpwstr>
  </property>
  <property fmtid="{D5CDD505-2E9C-101B-9397-08002B2CF9AE}" pid="6" name="WppReportDashboardTitleText">
    <vt:lpwstr>Dashboard</vt:lpwstr>
  </property>
  <property fmtid="{D5CDD505-2E9C-101B-9397-08002B2CF9AE}" pid="7" name="WppReportShortPageNumberFormat">
    <vt:lpwstr>Page &lt;#&gt;</vt:lpwstr>
  </property>
  <property fmtid="{D5CDD505-2E9C-101B-9397-08002B2CF9AE}" pid="8" name="WppReportLongPageNumberFormat">
    <vt:lpwstr>Page &lt;#&gt; of &lt;PageCount&gt;</vt:lpwstr>
  </property>
  <property fmtid="{D5CDD505-2E9C-101B-9397-08002B2CF9AE}" pid="9" name="WppReportTocTitleText">
    <vt:lpwstr>Table of contents</vt:lpwstr>
  </property>
  <property fmtid="{D5CDD505-2E9C-101B-9397-08002B2CF9AE}" pid="10" name="WppReportIsTocUpdateRecommended">
    <vt:bool>true</vt:bool>
  </property>
  <property fmtid="{D5CDD505-2E9C-101B-9397-08002B2CF9AE}" pid="11" name="WppReportPropertiesLastWrittenToDocument">
    <vt:filetime>2022-06-16T16:53:01Z</vt:filetime>
  </property>
  <property fmtid="{D5CDD505-2E9C-101B-9397-08002B2CF9AE}" pid="12" name="ContentTypeId">
    <vt:lpwstr>0x010100C2A02C7FBE4720468A5E532D7BE4BC08</vt:lpwstr>
  </property>
  <property fmtid="{D5CDD505-2E9C-101B-9397-08002B2CF9AE}" pid="13" name="Order">
    <vt:r8>172900</vt:r8>
  </property>
  <property fmtid="{D5CDD505-2E9C-101B-9397-08002B2CF9AE}" pid="14" name="_SourceUrl">
    <vt:lpwstr/>
  </property>
  <property fmtid="{D5CDD505-2E9C-101B-9397-08002B2CF9AE}" pid="15" name="_SharedFileIndex">
    <vt:lpwstr/>
  </property>
  <property fmtid="{D5CDD505-2E9C-101B-9397-08002B2CF9AE}" pid="16" name="ComplianceAssetId">
    <vt:lpwstr/>
  </property>
  <property fmtid="{D5CDD505-2E9C-101B-9397-08002B2CF9AE}" pid="17" name="_ExtendedDescription">
    <vt:lpwstr/>
  </property>
  <property fmtid="{D5CDD505-2E9C-101B-9397-08002B2CF9AE}" pid="18" name="TriggerFlowInfo">
    <vt:lpwstr/>
  </property>
</Properties>
</file>