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</p:sldMasterIdLst>
  <p:notesMasterIdLst>
    <p:notesMasterId r:id="rId14"/>
  </p:notesMasterIdLst>
  <p:sldIdLst>
    <p:sldId id="257" r:id="rId2"/>
    <p:sldId id="277" r:id="rId3"/>
    <p:sldId id="261" r:id="rId4"/>
    <p:sldId id="265" r:id="rId5"/>
    <p:sldId id="266" r:id="rId6"/>
    <p:sldId id="272" r:id="rId7"/>
    <p:sldId id="268" r:id="rId8"/>
    <p:sldId id="275" r:id="rId9"/>
    <p:sldId id="270" r:id="rId10"/>
    <p:sldId id="271" r:id="rId11"/>
    <p:sldId id="276" r:id="rId12"/>
    <p:sldId id="278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5893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7746" y="1850008"/>
            <a:ext cx="9269308" cy="3568658"/>
          </a:xfrm>
        </p:spPr>
        <p:txBody>
          <a:bodyPr anchor="b">
            <a:normAutofit/>
          </a:bodyPr>
          <a:lstStyle>
            <a:lvl1pPr algn="ctr">
              <a:defRPr sz="6827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7746" y="5527042"/>
            <a:ext cx="9269308" cy="1950719"/>
          </a:xfrm>
        </p:spPr>
        <p:txBody>
          <a:bodyPr>
            <a:normAutofit/>
          </a:bodyPr>
          <a:lstStyle>
            <a:lvl1pPr marL="0" indent="0" algn="ctr">
              <a:buNone/>
              <a:defRPr sz="3129">
                <a:solidFill>
                  <a:schemeClr val="bg1">
                    <a:lumMod val="50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581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714" y="6100443"/>
            <a:ext cx="11055394" cy="115429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63728" y="993082"/>
            <a:ext cx="10477367" cy="457121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694" y="7265746"/>
            <a:ext cx="11055415" cy="970627"/>
          </a:xfrm>
        </p:spPr>
        <p:txBody>
          <a:bodyPr/>
          <a:lstStyle>
            <a:lvl1pPr marL="0" indent="0" algn="ctr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30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694" y="866987"/>
            <a:ext cx="11055415" cy="4874304"/>
          </a:xfrm>
        </p:spPr>
        <p:txBody>
          <a:bodyPr anchor="ctr"/>
          <a:lstStyle>
            <a:lvl1pPr algn="ctr">
              <a:defRPr sz="455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694" y="5980190"/>
            <a:ext cx="11055415" cy="2256185"/>
          </a:xfrm>
        </p:spPr>
        <p:txBody>
          <a:bodyPr anchor="ctr"/>
          <a:lstStyle>
            <a:lvl1pPr marL="0" indent="0" algn="ctr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9559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626" y="1241015"/>
            <a:ext cx="9922935" cy="3882546"/>
          </a:xfrm>
        </p:spPr>
        <p:txBody>
          <a:bodyPr anchor="ctr"/>
          <a:lstStyle>
            <a:lvl1pPr>
              <a:defRPr sz="455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835355" y="5134268"/>
            <a:ext cx="9335785" cy="845921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694" y="6219090"/>
            <a:ext cx="11055415" cy="20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1049068" y="1262733"/>
            <a:ext cx="777796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64630" y="4437355"/>
            <a:ext cx="787401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432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694" y="3041738"/>
            <a:ext cx="11055415" cy="3572388"/>
          </a:xfrm>
        </p:spPr>
        <p:txBody>
          <a:bodyPr anchor="b"/>
          <a:lstStyle>
            <a:lvl1pPr algn="ctr">
              <a:defRPr sz="455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694" y="6630877"/>
            <a:ext cx="11055415" cy="1622249"/>
          </a:xfrm>
        </p:spPr>
        <p:txBody>
          <a:bodyPr anchor="t"/>
          <a:lstStyle>
            <a:lvl1pPr marL="0" indent="0" algn="ctr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9849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74694" y="866987"/>
            <a:ext cx="11055415" cy="22828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74693" y="3366532"/>
            <a:ext cx="3518908" cy="81957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74693" y="4186107"/>
            <a:ext cx="3518908" cy="4050268"/>
          </a:xfrm>
        </p:spPr>
        <p:txBody>
          <a:bodyPr anchor="t"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9216" y="3366532"/>
            <a:ext cx="3510956" cy="81957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737440" y="4186107"/>
            <a:ext cx="3523574" cy="4050268"/>
          </a:xfrm>
        </p:spPr>
        <p:txBody>
          <a:bodyPr anchor="t"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04852" y="3366532"/>
            <a:ext cx="3525257" cy="81957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04852" y="4186107"/>
            <a:ext cx="3525257" cy="4050268"/>
          </a:xfrm>
        </p:spPr>
        <p:txBody>
          <a:bodyPr anchor="t"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4993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74694" y="868653"/>
            <a:ext cx="11055415" cy="2281134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74694" y="5980188"/>
            <a:ext cx="3516170" cy="81957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129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74694" y="3366532"/>
            <a:ext cx="3516170" cy="2167467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74694" y="6799761"/>
            <a:ext cx="3516170" cy="1436612"/>
          </a:xfrm>
        </p:spPr>
        <p:txBody>
          <a:bodyPr anchor="t"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8943" y="5980188"/>
            <a:ext cx="3521950" cy="81957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129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438" y="3366532"/>
            <a:ext cx="3523575" cy="2167467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37438" y="6799760"/>
            <a:ext cx="3523575" cy="1436614"/>
          </a:xfrm>
        </p:spPr>
        <p:txBody>
          <a:bodyPr anchor="t"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04853" y="5980188"/>
            <a:ext cx="3520727" cy="81957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129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04852" y="3366532"/>
            <a:ext cx="3525257" cy="2167467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04718" y="6799757"/>
            <a:ext cx="3525390" cy="1436617"/>
          </a:xfrm>
        </p:spPr>
        <p:txBody>
          <a:bodyPr anchor="t"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7739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74694" y="3366534"/>
            <a:ext cx="11055415" cy="4869841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1177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866990"/>
            <a:ext cx="2723548" cy="73693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74693" y="866990"/>
            <a:ext cx="8169306" cy="736938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2539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teltekst"/>
          <p:cNvSpPr txBox="1">
            <a:spLocks noGrp="1"/>
          </p:cNvSpPr>
          <p:nvPr>
            <p:ph type="title"/>
          </p:nvPr>
        </p:nvSpPr>
        <p:spPr>
          <a:xfrm>
            <a:off x="948266" y="2445173"/>
            <a:ext cx="11108268" cy="2479041"/>
          </a:xfrm>
          <a:prstGeom prst="rect">
            <a:avLst/>
          </a:prstGeom>
        </p:spPr>
        <p:txBody>
          <a:bodyPr lIns="27093" tIns="27093" rIns="27093" bIns="27093" anchor="b"/>
          <a:lstStyle>
            <a:lvl1pPr defTabSz="587022">
              <a:defRPr sz="7800"/>
            </a:lvl1pPr>
          </a:lstStyle>
          <a:p>
            <a:r>
              <a:t>Titteltekst</a:t>
            </a:r>
          </a:p>
        </p:txBody>
      </p:sp>
      <p:sp>
        <p:nvSpPr>
          <p:cNvPr id="118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948266" y="4991946"/>
            <a:ext cx="11108268" cy="846668"/>
          </a:xfrm>
          <a:prstGeom prst="rect">
            <a:avLst/>
          </a:prstGeom>
        </p:spPr>
        <p:txBody>
          <a:bodyPr lIns="27093" tIns="27093" rIns="27093" bIns="27093" anchor="t"/>
          <a:lstStyle>
            <a:lvl1pPr marL="0" indent="0" algn="ctr" defTabSz="587022">
              <a:spcBef>
                <a:spcPts val="0"/>
              </a:spcBef>
              <a:buSzTx/>
              <a:buNone/>
              <a:defRPr sz="3800"/>
            </a:lvl1pPr>
            <a:lvl2pPr marL="0" indent="0" algn="ctr" defTabSz="587022">
              <a:spcBef>
                <a:spcPts val="0"/>
              </a:spcBef>
              <a:buSzTx/>
              <a:buNone/>
              <a:defRPr sz="3800"/>
            </a:lvl2pPr>
            <a:lvl3pPr marL="0" indent="0" algn="ctr" defTabSz="587022">
              <a:spcBef>
                <a:spcPts val="0"/>
              </a:spcBef>
              <a:buSzTx/>
              <a:buNone/>
              <a:defRPr sz="3800"/>
            </a:lvl3pPr>
            <a:lvl4pPr marL="0" indent="0" algn="ctr" defTabSz="587022">
              <a:spcBef>
                <a:spcPts val="0"/>
              </a:spcBef>
              <a:buSzTx/>
              <a:buNone/>
              <a:defRPr sz="3800"/>
            </a:lvl4pPr>
            <a:lvl5pPr marL="0" indent="0" algn="ctr" defTabSz="587022"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19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6409080" y="8195733"/>
            <a:ext cx="179867" cy="276893"/>
          </a:xfrm>
          <a:prstGeom prst="rect">
            <a:avLst/>
          </a:prstGeom>
        </p:spPr>
        <p:txBody>
          <a:bodyPr lIns="27093" tIns="27093" rIns="27093" bIns="27093"/>
          <a:lstStyle>
            <a:lvl1pPr defTabSz="587022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15353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74692" y="3366533"/>
            <a:ext cx="11054748" cy="486984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70B4-05D4-4C0D-A431-450531ED512E}" type="datetimeFigureOut">
              <a:rPr lang="nb-NO" smtClean="0"/>
              <a:t>12.11.2019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76A9-5281-4B92-BFED-39D6DD3646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104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693" y="1178403"/>
            <a:ext cx="11041869" cy="3892365"/>
          </a:xfrm>
        </p:spPr>
        <p:txBody>
          <a:bodyPr anchor="b">
            <a:normAutofit/>
          </a:bodyPr>
          <a:lstStyle>
            <a:lvl1pPr>
              <a:defRPr sz="5689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693" y="5201719"/>
            <a:ext cx="11041869" cy="1945860"/>
          </a:xfrm>
        </p:spPr>
        <p:txBody>
          <a:bodyPr>
            <a:normAutofit/>
          </a:bodyPr>
          <a:lstStyle>
            <a:lvl1pPr marL="0" indent="0" algn="ctr">
              <a:buNone/>
              <a:defRPr sz="2844">
                <a:solidFill>
                  <a:schemeClr val="bg1">
                    <a:lumMod val="50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130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4694" y="879671"/>
            <a:ext cx="11055414" cy="227011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74692" y="3366533"/>
            <a:ext cx="5446428" cy="486984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583680" y="3366533"/>
            <a:ext cx="5445760" cy="486984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95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4694" y="879671"/>
            <a:ext cx="11055414" cy="227011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750" y="3372114"/>
            <a:ext cx="5198373" cy="967103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3698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74693" y="4339219"/>
            <a:ext cx="5446428" cy="389715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2851" y="3372114"/>
            <a:ext cx="5207258" cy="967103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3698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583681" y="4339219"/>
            <a:ext cx="5445761" cy="389715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5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314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042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693" y="866987"/>
            <a:ext cx="4198067" cy="2877514"/>
          </a:xfrm>
        </p:spPr>
        <p:txBody>
          <a:bodyPr anchor="b"/>
          <a:lstStyle>
            <a:lvl1pPr algn="ctr">
              <a:defRPr sz="455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416600" y="866989"/>
            <a:ext cx="6613507" cy="736938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694" y="3744500"/>
            <a:ext cx="4198069" cy="4491873"/>
          </a:xfrm>
        </p:spPr>
        <p:txBody>
          <a:bodyPr/>
          <a:lstStyle>
            <a:lvl1pPr marL="0" indent="0" algn="ctr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0A8B-7507-49A7-AE73-AB1D112C18A1}" type="datetimeFigureOut">
              <a:rPr lang="nb-NO" smtClean="0"/>
              <a:t>12.11.2019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8ECC-1058-47F1-BFF4-2B2AAC7CAE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359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695" y="866987"/>
            <a:ext cx="5873234" cy="2877517"/>
          </a:xfrm>
        </p:spPr>
        <p:txBody>
          <a:bodyPr anchor="b"/>
          <a:lstStyle>
            <a:lvl1pPr algn="ctr">
              <a:defRPr sz="455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17185" y="866988"/>
            <a:ext cx="4274988" cy="7369387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714" y="3744503"/>
            <a:ext cx="5873215" cy="4491871"/>
          </a:xfrm>
        </p:spPr>
        <p:txBody>
          <a:bodyPr/>
          <a:lstStyle>
            <a:lvl1pPr marL="0" indent="0" algn="ctr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0A8B-7507-49A7-AE73-AB1D112C18A1}" type="datetimeFigureOut">
              <a:rPr lang="nb-NO" smtClean="0"/>
              <a:t>12.11.2019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8ECC-1058-47F1-BFF4-2B2AAC7CAE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149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3004803" cy="97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4694" y="879671"/>
            <a:ext cx="11055414" cy="227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694" y="3366534"/>
            <a:ext cx="11055415" cy="486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90653" y="8367327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2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4694" y="8367327"/>
            <a:ext cx="711774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2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4947" y="8367327"/>
            <a:ext cx="81516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2"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714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txStyles>
    <p:titleStyle>
      <a:lvl1pPr algn="ctr" defTabSz="1300460" rtl="0" eaLnBrk="1" latinLnBrk="0" hangingPunct="1">
        <a:lnSpc>
          <a:spcPct val="90000"/>
        </a:lnSpc>
        <a:spcBef>
          <a:spcPct val="0"/>
        </a:spcBef>
        <a:buNone/>
        <a:defRPr sz="512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120000"/>
        </a:lnSpc>
        <a:spcBef>
          <a:spcPts val="1422"/>
        </a:spcBef>
        <a:buClr>
          <a:schemeClr val="tx1"/>
        </a:buClr>
        <a:buFont typeface="Arial" panose="020B0604020202020204" pitchFamily="34" charset="0"/>
        <a:buChar char="•"/>
        <a:defRPr sz="284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tx1"/>
        </a:buClr>
        <a:buFont typeface="Arial" panose="020B0604020202020204" pitchFamily="34" charset="0"/>
        <a:buChar char="•"/>
        <a:defRPr sz="25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tx1"/>
        </a:buClr>
        <a:buFont typeface="Arial" panose="020B0604020202020204" pitchFamily="34" charset="0"/>
        <a:buChar char="•"/>
        <a:defRPr sz="227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tx1"/>
        </a:buClr>
        <a:buFont typeface="Arial" panose="020B0604020202020204" pitchFamily="34" charset="0"/>
        <a:buChar char="•"/>
        <a:defRPr sz="199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tx1"/>
        </a:buClr>
        <a:buFont typeface="Arial" panose="020B0604020202020204" pitchFamily="34" charset="0"/>
        <a:buChar char="•"/>
        <a:defRPr sz="199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tx1"/>
        </a:buClr>
        <a:buFont typeface="Arial" panose="020B0604020202020204" pitchFamily="34" charset="0"/>
        <a:buChar char="•"/>
        <a:defRPr sz="199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tx1"/>
        </a:buClr>
        <a:buFont typeface="Arial" panose="020B0604020202020204" pitchFamily="34" charset="0"/>
        <a:buChar char="•"/>
        <a:defRPr sz="199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tx1"/>
        </a:buClr>
        <a:buFont typeface="Arial" panose="020B0604020202020204" pitchFamily="34" charset="0"/>
        <a:buChar char="•"/>
        <a:defRPr sz="199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tx1"/>
        </a:buClr>
        <a:buFont typeface="Arial" panose="020B0604020202020204" pitchFamily="34" charset="0"/>
        <a:buChar char="•"/>
        <a:defRPr sz="199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Hel menighetspla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Hel menighetsplan</a:t>
            </a:r>
          </a:p>
        </p:txBody>
      </p:sp>
      <p:sp>
        <p:nvSpPr>
          <p:cNvPr id="132" name="Om planlegging og planer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defTabSz="393304">
              <a:defRPr sz="2546"/>
            </a:pPr>
            <a:r>
              <a:rPr sz="4000" dirty="0"/>
              <a:t>Om </a:t>
            </a:r>
            <a:r>
              <a:rPr sz="4000" dirty="0" err="1"/>
              <a:t>planlegging</a:t>
            </a:r>
            <a:r>
              <a:rPr sz="4000" dirty="0"/>
              <a:t> </a:t>
            </a:r>
            <a:r>
              <a:rPr sz="4000" dirty="0" err="1"/>
              <a:t>og</a:t>
            </a:r>
            <a:r>
              <a:rPr sz="4000" dirty="0"/>
              <a:t> planer </a:t>
            </a:r>
          </a:p>
          <a:p>
            <a:pPr defTabSz="393304">
              <a:defRPr sz="2546"/>
            </a:pPr>
            <a:r>
              <a:rPr sz="4000" dirty="0" err="1"/>
              <a:t>i</a:t>
            </a:r>
            <a:r>
              <a:rPr sz="4000" dirty="0"/>
              <a:t> </a:t>
            </a:r>
            <a:r>
              <a:rPr sz="4000" dirty="0" err="1"/>
              <a:t>lokalmenigheten</a:t>
            </a:r>
            <a:endParaRPr sz="40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Bilde" descr="Bild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5713" y="3079546"/>
            <a:ext cx="10893374" cy="4494688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Våre visjoner og drømmer…"/>
          <p:cNvSpPr txBox="1"/>
          <p:nvPr/>
        </p:nvSpPr>
        <p:spPr>
          <a:xfrm>
            <a:off x="2829102" y="804520"/>
            <a:ext cx="6813196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Våre visjoner og drømmer</a:t>
            </a:r>
          </a:p>
          <a:p>
            <a:r>
              <a:t> skal gjennomsyre alt vårt arbeid i menigheten</a:t>
            </a:r>
          </a:p>
          <a:p>
            <a:r>
              <a:t>Frivillige medarbeidere</a:t>
            </a:r>
          </a:p>
          <a:p>
            <a:r>
              <a:t>Stabsmedlemmer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Strategiplan</a:t>
            </a:r>
            <a:br>
              <a:rPr lang="nb-NO" dirty="0" smtClean="0"/>
            </a:br>
            <a:r>
              <a:rPr lang="nb-NO" dirty="0" smtClean="0"/>
              <a:t>Inkluderende kirkelig</a:t>
            </a:r>
            <a:br>
              <a:rPr lang="nb-NO" dirty="0" smtClean="0"/>
            </a:br>
            <a:r>
              <a:rPr lang="nb-NO" dirty="0" smtClean="0"/>
              <a:t>HEL-arbeid</a:t>
            </a:r>
            <a:endParaRPr lang="nb-NO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5" r="30845"/>
          <a:stretch>
            <a:fillRect/>
          </a:stretch>
        </p:blipFill>
        <p:spPr>
          <a:xfrm>
            <a:off x="6847929" y="866988"/>
            <a:ext cx="5371780" cy="7369387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nb-NO" dirty="0" smtClean="0"/>
          </a:p>
          <a:p>
            <a:endParaRPr lang="nb-NO" dirty="0"/>
          </a:p>
          <a:p>
            <a:r>
              <a:rPr lang="nb-NO" sz="3840" dirty="0"/>
              <a:t>En inkluderende kirke med tilhørighet og delaktighet for alle.</a:t>
            </a:r>
            <a:endParaRPr lang="nb-NO" sz="3840" dirty="0"/>
          </a:p>
        </p:txBody>
      </p:sp>
    </p:spTree>
    <p:extLst>
      <p:ext uri="{BB962C8B-B14F-4D97-AF65-F5344CB8AC3E}">
        <p14:creationId xmlns:p14="http://schemas.microsoft.com/office/powerpoint/2010/main" val="807784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En hel Hel menighetsplan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pPr algn="l"/>
            <a:r>
              <a:rPr lang="nb-NO" sz="5400" dirty="0" smtClean="0"/>
              <a:t>Visjon:</a:t>
            </a:r>
          </a:p>
          <a:p>
            <a:pPr algn="l"/>
            <a:r>
              <a:rPr lang="nb-NO" sz="5400" dirty="0" smtClean="0"/>
              <a:t>Fokusområder:</a:t>
            </a:r>
          </a:p>
          <a:p>
            <a:pPr algn="l"/>
            <a:r>
              <a:rPr lang="nb-NO" sz="5400" dirty="0" smtClean="0"/>
              <a:t>Tiltak: </a:t>
            </a:r>
          </a:p>
        </p:txBody>
      </p:sp>
    </p:spTree>
    <p:extLst>
      <p:ext uri="{BB962C8B-B14F-4D97-AF65-F5344CB8AC3E}">
        <p14:creationId xmlns:p14="http://schemas.microsoft.com/office/powerpoint/2010/main" val="136485171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600" dirty="0" smtClean="0"/>
              <a:t>Hvorfor?</a:t>
            </a:r>
            <a:endParaRPr lang="nb-NO" sz="66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2503832"/>
            <a:ext cx="6613525" cy="5732541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  <a:p>
            <a:r>
              <a:rPr lang="nb-NO" sz="3413" dirty="0" smtClean="0"/>
              <a:t>Retning, hvor vi vil</a:t>
            </a:r>
          </a:p>
          <a:p>
            <a:r>
              <a:rPr lang="nb-NO" sz="3413" dirty="0" smtClean="0"/>
              <a:t>Hvordan vi kommer dit</a:t>
            </a:r>
          </a:p>
          <a:p>
            <a:r>
              <a:rPr lang="nb-NO" sz="3413" dirty="0" smtClean="0"/>
              <a:t>Hjelp </a:t>
            </a:r>
            <a:r>
              <a:rPr lang="nb-NO" sz="3413" dirty="0"/>
              <a:t>til prioriteringer</a:t>
            </a:r>
            <a:endParaRPr lang="nb-NO" sz="3413" dirty="0"/>
          </a:p>
        </p:txBody>
      </p:sp>
    </p:spTree>
    <p:extLst>
      <p:ext uri="{BB962C8B-B14F-4D97-AF65-F5344CB8AC3E}">
        <p14:creationId xmlns:p14="http://schemas.microsoft.com/office/powerpoint/2010/main" val="1702051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n visjon skal væ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 visjon skal være</a:t>
            </a:r>
          </a:p>
        </p:txBody>
      </p:sp>
      <p:sp>
        <p:nvSpPr>
          <p:cNvPr id="142" name="Litt hårete - samtidig…"/>
          <p:cNvSpPr txBox="1">
            <a:spLocks noGrp="1"/>
          </p:cNvSpPr>
          <p:nvPr>
            <p:ph type="body" sz="quarter" idx="1"/>
          </p:nvPr>
        </p:nvSpPr>
        <p:spPr>
          <a:xfrm>
            <a:off x="1740127" y="5677211"/>
            <a:ext cx="11108268" cy="2773645"/>
          </a:xfrm>
          <a:prstGeom prst="rect">
            <a:avLst/>
          </a:prstGeom>
        </p:spPr>
        <p:txBody>
          <a:bodyPr/>
          <a:lstStyle/>
          <a:p>
            <a:pPr algn="l" defTabSz="325120">
              <a:defRPr sz="3200">
                <a:solidFill>
                  <a:srgbClr val="22222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 Litt hårete - samtidig </a:t>
            </a:r>
          </a:p>
          <a:p>
            <a:pPr algn="l" defTabSz="325120">
              <a:defRPr sz="3200">
                <a:solidFill>
                  <a:srgbClr val="22222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algn="l" defTabSz="325120">
              <a:defRPr sz="3200">
                <a:solidFill>
                  <a:srgbClr val="22222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Inspirerende utfordrende gjennomførbar, troverdig og realistisk.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1642.jpeg" descr="IMG_164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208" y="1213730"/>
            <a:ext cx="12093784" cy="68181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Bilde" descr="Bilde"/>
          <p:cNvPicPr>
            <a:picLocks noChangeAspect="1"/>
          </p:cNvPicPr>
          <p:nvPr/>
        </p:nvPicPr>
        <p:blipFill>
          <a:blip r:embed="rId2">
            <a:extLst/>
          </a:blip>
          <a:srcRect l="13217" r="27897"/>
          <a:stretch>
            <a:fillRect/>
          </a:stretch>
        </p:blipFill>
        <p:spPr>
          <a:xfrm>
            <a:off x="2729231" y="93468"/>
            <a:ext cx="6525941" cy="9939686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42925"/>
            <a:ext cx="12192000" cy="86677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Visjon"/>
          <p:cNvSpPr/>
          <p:nvPr/>
        </p:nvSpPr>
        <p:spPr>
          <a:xfrm>
            <a:off x="3403600" y="1143000"/>
            <a:ext cx="5698877" cy="1270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5400" dirty="0" err="1"/>
              <a:t>Visjon</a:t>
            </a:r>
            <a:endParaRPr sz="5400" dirty="0"/>
          </a:p>
        </p:txBody>
      </p:sp>
      <p:sp>
        <p:nvSpPr>
          <p:cNvPr id="160" name="Mål og plan"/>
          <p:cNvSpPr/>
          <p:nvPr/>
        </p:nvSpPr>
        <p:spPr>
          <a:xfrm>
            <a:off x="1813123" y="3632200"/>
            <a:ext cx="8879831" cy="1270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3600" dirty="0" err="1" smtClean="0"/>
              <a:t>Mål</a:t>
            </a:r>
            <a:r>
              <a:rPr lang="nb-NO" sz="3600" dirty="0" smtClean="0"/>
              <a:t>/fokusområder</a:t>
            </a:r>
            <a:r>
              <a:rPr sz="3600" dirty="0" smtClean="0"/>
              <a:t> </a:t>
            </a:r>
            <a:r>
              <a:rPr sz="3600" dirty="0" err="1"/>
              <a:t>og</a:t>
            </a:r>
            <a:r>
              <a:rPr sz="3600" dirty="0"/>
              <a:t> </a:t>
            </a:r>
            <a:r>
              <a:rPr lang="nb-NO" sz="3600" dirty="0" smtClean="0"/>
              <a:t>tiltaksplan</a:t>
            </a:r>
            <a:r>
              <a:rPr sz="3600" dirty="0" smtClean="0"/>
              <a:t>plan</a:t>
            </a:r>
            <a:endParaRPr sz="3600" dirty="0"/>
          </a:p>
        </p:txBody>
      </p:sp>
      <p:sp>
        <p:nvSpPr>
          <p:cNvPr id="161" name="Sektorplan trosopplæring"/>
          <p:cNvSpPr/>
          <p:nvPr/>
        </p:nvSpPr>
        <p:spPr>
          <a:xfrm>
            <a:off x="73322" y="6388100"/>
            <a:ext cx="2365078" cy="1270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Sektorplan trosopplæring</a:t>
            </a:r>
          </a:p>
        </p:txBody>
      </p:sp>
      <p:sp>
        <p:nvSpPr>
          <p:cNvPr id="162" name="Sektorplan Gudstjeneste"/>
          <p:cNvSpPr/>
          <p:nvPr/>
        </p:nvSpPr>
        <p:spPr>
          <a:xfrm>
            <a:off x="2518072" y="6388100"/>
            <a:ext cx="2365078" cy="1270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Sektorplan Gudstjeneste</a:t>
            </a:r>
          </a:p>
        </p:txBody>
      </p:sp>
      <p:sp>
        <p:nvSpPr>
          <p:cNvPr id="163" name="Sektorplan…"/>
          <p:cNvSpPr/>
          <p:nvPr/>
        </p:nvSpPr>
        <p:spPr>
          <a:xfrm>
            <a:off x="4962822" y="6388100"/>
            <a:ext cx="2365078" cy="1270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Sektorplan  </a:t>
            </a:r>
          </a:p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skole-kirke</a:t>
            </a:r>
          </a:p>
        </p:txBody>
      </p:sp>
      <p:sp>
        <p:nvSpPr>
          <p:cNvPr id="164" name="Sektorplan Gudstjeneste"/>
          <p:cNvSpPr/>
          <p:nvPr/>
        </p:nvSpPr>
        <p:spPr>
          <a:xfrm>
            <a:off x="7629822" y="6388100"/>
            <a:ext cx="2365078" cy="1270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Sektorplan Gudstjeneste</a:t>
            </a:r>
          </a:p>
        </p:txBody>
      </p:sp>
      <p:sp>
        <p:nvSpPr>
          <p:cNvPr id="165" name="Sektorplan Diakoni"/>
          <p:cNvSpPr/>
          <p:nvPr/>
        </p:nvSpPr>
        <p:spPr>
          <a:xfrm>
            <a:off x="10296822" y="6388100"/>
            <a:ext cx="2365078" cy="1270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Sektorplan Diakoni</a:t>
            </a:r>
          </a:p>
        </p:txBody>
      </p:sp>
      <p:sp>
        <p:nvSpPr>
          <p:cNvPr id="166" name="Sektorplan…"/>
          <p:cNvSpPr/>
          <p:nvPr/>
        </p:nvSpPr>
        <p:spPr>
          <a:xfrm>
            <a:off x="3553122" y="7988300"/>
            <a:ext cx="2365078" cy="1270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Sektorplan </a:t>
            </a:r>
          </a:p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……..</a:t>
            </a:r>
          </a:p>
        </p:txBody>
      </p:sp>
      <p:sp>
        <p:nvSpPr>
          <p:cNvPr id="167" name="Linje"/>
          <p:cNvSpPr/>
          <p:nvPr/>
        </p:nvSpPr>
        <p:spPr>
          <a:xfrm>
            <a:off x="10016580" y="5127080"/>
            <a:ext cx="1261020" cy="126102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8" name="Linje"/>
          <p:cNvSpPr/>
          <p:nvPr/>
        </p:nvSpPr>
        <p:spPr>
          <a:xfrm flipH="1" flipV="1">
            <a:off x="9899649" y="5005659"/>
            <a:ext cx="1225551" cy="12255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9" name="Linje"/>
          <p:cNvSpPr/>
          <p:nvPr/>
        </p:nvSpPr>
        <p:spPr>
          <a:xfrm>
            <a:off x="8467180" y="5292180"/>
            <a:ext cx="930821" cy="93082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0" name="Linje"/>
          <p:cNvSpPr/>
          <p:nvPr/>
        </p:nvSpPr>
        <p:spPr>
          <a:xfrm flipH="1" flipV="1">
            <a:off x="8134349" y="4958034"/>
            <a:ext cx="1225551" cy="12255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1" name="Linje"/>
          <p:cNvSpPr/>
          <p:nvPr/>
        </p:nvSpPr>
        <p:spPr>
          <a:xfrm flipH="1">
            <a:off x="5844988" y="5325019"/>
            <a:ext cx="640993" cy="86322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2" name="Linje"/>
          <p:cNvSpPr/>
          <p:nvPr/>
        </p:nvSpPr>
        <p:spPr>
          <a:xfrm flipV="1">
            <a:off x="6131683" y="5008834"/>
            <a:ext cx="592967" cy="77772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3" name="Linje"/>
          <p:cNvSpPr/>
          <p:nvPr/>
        </p:nvSpPr>
        <p:spPr>
          <a:xfrm flipH="1">
            <a:off x="3881372" y="5388519"/>
            <a:ext cx="640993" cy="86322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4" name="Linje"/>
          <p:cNvSpPr/>
          <p:nvPr/>
        </p:nvSpPr>
        <p:spPr>
          <a:xfrm flipV="1">
            <a:off x="4163183" y="5097734"/>
            <a:ext cx="592967" cy="77772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5" name="Linje"/>
          <p:cNvSpPr/>
          <p:nvPr/>
        </p:nvSpPr>
        <p:spPr>
          <a:xfrm flipH="1">
            <a:off x="2123888" y="5388519"/>
            <a:ext cx="640993" cy="86322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6" name="Linje"/>
          <p:cNvSpPr/>
          <p:nvPr/>
        </p:nvSpPr>
        <p:spPr>
          <a:xfrm flipV="1">
            <a:off x="2410583" y="5072334"/>
            <a:ext cx="592967" cy="77772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7" name="Linje"/>
          <p:cNvSpPr/>
          <p:nvPr/>
        </p:nvSpPr>
        <p:spPr>
          <a:xfrm>
            <a:off x="7145065" y="2628370"/>
            <a:ext cx="1" cy="75749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8" name="Linje"/>
          <p:cNvSpPr/>
          <p:nvPr/>
        </p:nvSpPr>
        <p:spPr>
          <a:xfrm flipV="1">
            <a:off x="5931537" y="2593205"/>
            <a:ext cx="1" cy="65799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40D857BD-EB89-41ED-BD4D-8DD3F2EA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Heia tiltaksplaner!</a:t>
            </a:r>
            <a:endParaRPr lang="nb-NO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xmlns="" id="{C2A4CD90-EC87-4AC0-A84D-F69F77A4C26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64474015"/>
              </p:ext>
            </p:extLst>
          </p:nvPr>
        </p:nvGraphicFramePr>
        <p:xfrm>
          <a:off x="512620" y="3166533"/>
          <a:ext cx="11942615" cy="520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523">
                  <a:extLst>
                    <a:ext uri="{9D8B030D-6E8A-4147-A177-3AD203B41FA5}">
                      <a16:colId xmlns:a16="http://schemas.microsoft.com/office/drawing/2014/main" xmlns="" val="1023581130"/>
                    </a:ext>
                  </a:extLst>
                </a:gridCol>
                <a:gridCol w="2388523">
                  <a:extLst>
                    <a:ext uri="{9D8B030D-6E8A-4147-A177-3AD203B41FA5}">
                      <a16:colId xmlns:a16="http://schemas.microsoft.com/office/drawing/2014/main" xmlns="" val="853397975"/>
                    </a:ext>
                  </a:extLst>
                </a:gridCol>
                <a:gridCol w="2388523">
                  <a:extLst>
                    <a:ext uri="{9D8B030D-6E8A-4147-A177-3AD203B41FA5}">
                      <a16:colId xmlns:a16="http://schemas.microsoft.com/office/drawing/2014/main" xmlns="" val="4018870224"/>
                    </a:ext>
                  </a:extLst>
                </a:gridCol>
                <a:gridCol w="2388523">
                  <a:extLst>
                    <a:ext uri="{9D8B030D-6E8A-4147-A177-3AD203B41FA5}">
                      <a16:colId xmlns:a16="http://schemas.microsoft.com/office/drawing/2014/main" xmlns="" val="2191463553"/>
                    </a:ext>
                  </a:extLst>
                </a:gridCol>
                <a:gridCol w="2388523">
                  <a:extLst>
                    <a:ext uri="{9D8B030D-6E8A-4147-A177-3AD203B41FA5}">
                      <a16:colId xmlns:a16="http://schemas.microsoft.com/office/drawing/2014/main" xmlns="" val="668842127"/>
                    </a:ext>
                  </a:extLst>
                </a:gridCol>
              </a:tblGrid>
              <a:tr h="687569">
                <a:tc>
                  <a:txBody>
                    <a:bodyPr/>
                    <a:lstStyle/>
                    <a:p>
                      <a:r>
                        <a:rPr lang="nb-NO" sz="1700" dirty="0"/>
                        <a:t>Hva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Hvorfor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Hvem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Når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Hvordan</a:t>
                      </a: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xmlns="" val="1590902685"/>
                  </a:ext>
                </a:extLst>
              </a:tr>
              <a:tr h="1073737">
                <a:tc>
                  <a:txBody>
                    <a:bodyPr/>
                    <a:lstStyle/>
                    <a:p>
                      <a:r>
                        <a:rPr lang="nb-NO" sz="2400" dirty="0" err="1"/>
                        <a:t>Kirkekyss</a:t>
                      </a:r>
                      <a:endParaRPr lang="nb-NO" sz="24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Inkluderende gudstjenesteliv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Frivillige, diakoniutvalg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Søndag </a:t>
                      </a:r>
                      <a:r>
                        <a:rPr lang="nb-NO" sz="2400" dirty="0" err="1"/>
                        <a:t>kl</a:t>
                      </a:r>
                      <a:r>
                        <a:rPr lang="nb-NO" sz="2400" dirty="0"/>
                        <a:t> 10:30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Bil</a:t>
                      </a: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xmlns="" val="3229905913"/>
                  </a:ext>
                </a:extLst>
              </a:tr>
              <a:tr h="687569">
                <a:tc>
                  <a:txBody>
                    <a:bodyPr/>
                    <a:lstStyle/>
                    <a:p>
                      <a:r>
                        <a:rPr lang="nb-NO" sz="2400" dirty="0"/>
                        <a:t>Familiemiddag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nb-NO" sz="170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nb-NO" sz="170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nb-NO" sz="170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xmlns="" val="3056821568"/>
                  </a:ext>
                </a:extLst>
              </a:tr>
              <a:tr h="1073737">
                <a:tc>
                  <a:txBody>
                    <a:bodyPr/>
                    <a:lstStyle/>
                    <a:p>
                      <a:r>
                        <a:rPr lang="nb-NO" sz="2400" dirty="0"/>
                        <a:t>Misjonsprosjekt, Misjonsalliansen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nb-NO" sz="170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nb-NO" sz="170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nb-NO" sz="170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nb-NO" sz="1700"/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xmlns="" val="428097261"/>
                  </a:ext>
                </a:extLst>
              </a:tr>
              <a:tr h="991429">
                <a:tc>
                  <a:txBody>
                    <a:bodyPr/>
                    <a:lstStyle/>
                    <a:p>
                      <a:endParaRPr lang="nb-NO" sz="170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nb-NO" sz="170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nb-NO" sz="170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nb-NO" sz="170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nb-NO" sz="1700"/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xmlns="" val="3008172261"/>
                  </a:ext>
                </a:extLst>
              </a:tr>
              <a:tr h="687569">
                <a:tc>
                  <a:txBody>
                    <a:bodyPr/>
                    <a:lstStyle/>
                    <a:p>
                      <a:endParaRPr lang="nb-NO" sz="170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nb-NO" sz="170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nb-NO" sz="170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nb-NO" sz="170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xmlns="" val="2856947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150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Menighetsråd"/>
          <p:cNvSpPr/>
          <p:nvPr/>
        </p:nvSpPr>
        <p:spPr>
          <a:xfrm>
            <a:off x="3403600" y="1143000"/>
            <a:ext cx="5698877" cy="1270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Menighetsråd</a:t>
            </a:r>
          </a:p>
        </p:txBody>
      </p:sp>
      <p:sp>
        <p:nvSpPr>
          <p:cNvPr id="183" name="Mål og plan"/>
          <p:cNvSpPr/>
          <p:nvPr/>
        </p:nvSpPr>
        <p:spPr>
          <a:xfrm>
            <a:off x="1813123" y="3632200"/>
            <a:ext cx="8879831" cy="1270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Mål og plan</a:t>
            </a:r>
          </a:p>
        </p:txBody>
      </p:sp>
      <p:sp>
        <p:nvSpPr>
          <p:cNvPr id="184" name="Prest"/>
          <p:cNvSpPr/>
          <p:nvPr/>
        </p:nvSpPr>
        <p:spPr>
          <a:xfrm>
            <a:off x="73322" y="6388100"/>
            <a:ext cx="2365078" cy="1270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Prest</a:t>
            </a:r>
          </a:p>
        </p:txBody>
      </p:sp>
      <p:sp>
        <p:nvSpPr>
          <p:cNvPr id="185" name="Organist"/>
          <p:cNvSpPr/>
          <p:nvPr/>
        </p:nvSpPr>
        <p:spPr>
          <a:xfrm>
            <a:off x="2518072" y="6388100"/>
            <a:ext cx="2365078" cy="1270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Organist</a:t>
            </a:r>
          </a:p>
        </p:txBody>
      </p:sp>
      <p:sp>
        <p:nvSpPr>
          <p:cNvPr id="186" name="Diakon"/>
          <p:cNvSpPr/>
          <p:nvPr/>
        </p:nvSpPr>
        <p:spPr>
          <a:xfrm>
            <a:off x="4962822" y="6388100"/>
            <a:ext cx="2365078" cy="1270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Diakon</a:t>
            </a:r>
          </a:p>
        </p:txBody>
      </p:sp>
      <p:sp>
        <p:nvSpPr>
          <p:cNvPr id="187" name="Trosopplærer"/>
          <p:cNvSpPr/>
          <p:nvPr/>
        </p:nvSpPr>
        <p:spPr>
          <a:xfrm>
            <a:off x="7629822" y="6388100"/>
            <a:ext cx="2365078" cy="1270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Trosopplærer</a:t>
            </a:r>
          </a:p>
        </p:txBody>
      </p:sp>
      <p:sp>
        <p:nvSpPr>
          <p:cNvPr id="188" name="Ungdoms…"/>
          <p:cNvSpPr/>
          <p:nvPr/>
        </p:nvSpPr>
        <p:spPr>
          <a:xfrm>
            <a:off x="10296822" y="6388100"/>
            <a:ext cx="2365078" cy="1270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Ungdoms</a:t>
            </a:r>
          </a:p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arbeider</a:t>
            </a:r>
          </a:p>
        </p:txBody>
      </p:sp>
      <p:sp>
        <p:nvSpPr>
          <p:cNvPr id="189" name="Kirketjener…"/>
          <p:cNvSpPr/>
          <p:nvPr/>
        </p:nvSpPr>
        <p:spPr>
          <a:xfrm>
            <a:off x="2518072" y="7988300"/>
            <a:ext cx="2365078" cy="1270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Kirketjener</a:t>
            </a:r>
          </a:p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……..</a:t>
            </a:r>
          </a:p>
        </p:txBody>
      </p:sp>
      <p:sp>
        <p:nvSpPr>
          <p:cNvPr id="190" name="Linje"/>
          <p:cNvSpPr/>
          <p:nvPr/>
        </p:nvSpPr>
        <p:spPr>
          <a:xfrm>
            <a:off x="10016580" y="5127080"/>
            <a:ext cx="1261021" cy="126102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1" name="Linje"/>
          <p:cNvSpPr/>
          <p:nvPr/>
        </p:nvSpPr>
        <p:spPr>
          <a:xfrm flipH="1" flipV="1">
            <a:off x="9899649" y="5005659"/>
            <a:ext cx="1225551" cy="12255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2" name="Linje"/>
          <p:cNvSpPr/>
          <p:nvPr/>
        </p:nvSpPr>
        <p:spPr>
          <a:xfrm>
            <a:off x="8467180" y="5292180"/>
            <a:ext cx="930821" cy="93082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3" name="Linje"/>
          <p:cNvSpPr/>
          <p:nvPr/>
        </p:nvSpPr>
        <p:spPr>
          <a:xfrm flipH="1" flipV="1">
            <a:off x="8134349" y="4958034"/>
            <a:ext cx="1225551" cy="12255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4" name="Linje"/>
          <p:cNvSpPr/>
          <p:nvPr/>
        </p:nvSpPr>
        <p:spPr>
          <a:xfrm flipH="1">
            <a:off x="5844988" y="5325019"/>
            <a:ext cx="640993" cy="86322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5" name="Linje"/>
          <p:cNvSpPr/>
          <p:nvPr/>
        </p:nvSpPr>
        <p:spPr>
          <a:xfrm flipV="1">
            <a:off x="6131683" y="5008834"/>
            <a:ext cx="592967" cy="77772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6" name="Linje"/>
          <p:cNvSpPr/>
          <p:nvPr/>
        </p:nvSpPr>
        <p:spPr>
          <a:xfrm flipH="1">
            <a:off x="3881372" y="5388519"/>
            <a:ext cx="640993" cy="86322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7" name="Linje"/>
          <p:cNvSpPr/>
          <p:nvPr/>
        </p:nvSpPr>
        <p:spPr>
          <a:xfrm flipV="1">
            <a:off x="4163183" y="5097734"/>
            <a:ext cx="592967" cy="77772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8" name="Linje"/>
          <p:cNvSpPr/>
          <p:nvPr/>
        </p:nvSpPr>
        <p:spPr>
          <a:xfrm flipH="1">
            <a:off x="2123888" y="5388519"/>
            <a:ext cx="640993" cy="86322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9" name="Linje"/>
          <p:cNvSpPr/>
          <p:nvPr/>
        </p:nvSpPr>
        <p:spPr>
          <a:xfrm flipV="1">
            <a:off x="2410583" y="5072334"/>
            <a:ext cx="592967" cy="77772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0" name="Linje"/>
          <p:cNvSpPr/>
          <p:nvPr/>
        </p:nvSpPr>
        <p:spPr>
          <a:xfrm>
            <a:off x="7145065" y="2628370"/>
            <a:ext cx="1" cy="75749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1" name="Linje"/>
          <p:cNvSpPr/>
          <p:nvPr/>
        </p:nvSpPr>
        <p:spPr>
          <a:xfrm flipV="1">
            <a:off x="5931536" y="2593205"/>
            <a:ext cx="1" cy="65799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2" name="Kirkegårds…"/>
          <p:cNvSpPr/>
          <p:nvPr/>
        </p:nvSpPr>
        <p:spPr>
          <a:xfrm>
            <a:off x="5483522" y="7988300"/>
            <a:ext cx="2365078" cy="1270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Kirkegårds</a:t>
            </a:r>
          </a:p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arbeider</a:t>
            </a:r>
          </a:p>
        </p:txBody>
      </p:sp>
      <p:sp>
        <p:nvSpPr>
          <p:cNvPr id="203" name="….."/>
          <p:cNvSpPr/>
          <p:nvPr/>
        </p:nvSpPr>
        <p:spPr>
          <a:xfrm>
            <a:off x="8341022" y="7988300"/>
            <a:ext cx="2365078" cy="1270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 </a:t>
            </a:r>
          </a:p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 …..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råpe">
  <a:themeElements>
    <a:clrScheme name="Dråp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åp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åp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TM04033925[[fn=Dråpe]]</Template>
  <TotalTime>33</TotalTime>
  <Words>132</Words>
  <Application>Microsoft Office PowerPoint</Application>
  <PresentationFormat>Egendefinert</PresentationFormat>
  <Paragraphs>61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Gill Sans</vt:lpstr>
      <vt:lpstr>Helvetica Neue</vt:lpstr>
      <vt:lpstr>Helvetica Neue Medium</vt:lpstr>
      <vt:lpstr>Tw Cen MT</vt:lpstr>
      <vt:lpstr>Dråpe</vt:lpstr>
      <vt:lpstr>Hel menighetsplan</vt:lpstr>
      <vt:lpstr>Hvorfor?</vt:lpstr>
      <vt:lpstr>En visjon skal være</vt:lpstr>
      <vt:lpstr>PowerPoint-presentasjon</vt:lpstr>
      <vt:lpstr>PowerPoint-presentasjon</vt:lpstr>
      <vt:lpstr>PowerPoint-presentasjon</vt:lpstr>
      <vt:lpstr>PowerPoint-presentasjon</vt:lpstr>
      <vt:lpstr>Heia tiltaksplaner!</vt:lpstr>
      <vt:lpstr>PowerPoint-presentasjon</vt:lpstr>
      <vt:lpstr>PowerPoint-presentasjon</vt:lpstr>
      <vt:lpstr>Strategiplan Inkluderende kirkelig HEL-arbeid</vt:lpstr>
      <vt:lpstr>En hel Hel menighetsplan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 menighetsplan</dc:title>
  <dc:creator>Bjarte Leer-Helgesen</dc:creator>
  <cp:lastModifiedBy>Bjarte Leer-Helgesen</cp:lastModifiedBy>
  <cp:revision>6</cp:revision>
  <dcterms:modified xsi:type="dcterms:W3CDTF">2019-11-12T15:40:20Z</dcterms:modified>
</cp:coreProperties>
</file>