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1834" r:id="rId2"/>
    <p:sldId id="1823" r:id="rId3"/>
    <p:sldId id="1824" r:id="rId4"/>
    <p:sldId id="1826" r:id="rId5"/>
    <p:sldId id="1828" r:id="rId6"/>
    <p:sldId id="1830" r:id="rId7"/>
    <p:sldId id="182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E59453-B1A7-9C8C-EB25-48C797ECE675}" v="8" dt="2024-02-13T21:27:22.1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90"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0E656F-AFA6-4109-9E0A-977BE408732B}" type="datetimeFigureOut">
              <a:t>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95BB66-04AC-4550-8C9A-5577AF6A8A5C}" type="slidenum">
              <a:t>‹#›</a:t>
            </a:fld>
            <a:endParaRPr lang="en-US"/>
          </a:p>
        </p:txBody>
      </p:sp>
    </p:spTree>
    <p:extLst>
      <p:ext uri="{BB962C8B-B14F-4D97-AF65-F5344CB8AC3E}">
        <p14:creationId xmlns:p14="http://schemas.microsoft.com/office/powerpoint/2010/main" val="2793846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lassholder for lysbilde 1">
            <a:extLst>
              <a:ext uri="{FF2B5EF4-FFF2-40B4-BE49-F238E27FC236}">
                <a16:creationId xmlns:a16="http://schemas.microsoft.com/office/drawing/2014/main" id="{5B82B0F2-2687-48E4-A0B2-5E3F482856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Plassholder for notater 2">
            <a:extLst>
              <a:ext uri="{FF2B5EF4-FFF2-40B4-BE49-F238E27FC236}">
                <a16:creationId xmlns:a16="http://schemas.microsoft.com/office/drawing/2014/main" id="{C310D95F-EC63-4423-B96A-F1B040F353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altLang="nb-NO">
                <a:latin typeface="Tahoma" panose="020B0604030504040204" pitchFamily="34" charset="0"/>
              </a:rPr>
              <a:t>Disse kan erstattes med spørsmålene nevnt underveis, men vær oppmerksom på at dynamikken i samtalen og dermed spørsmålene kan fungere annerledes om presentasjonen er stykket opp i kortere intervaller eller tas i sin helhet.</a:t>
            </a:r>
          </a:p>
          <a:p>
            <a:endParaRPr lang="nb-NO" altLang="nb-NO"/>
          </a:p>
        </p:txBody>
      </p:sp>
      <p:sp>
        <p:nvSpPr>
          <p:cNvPr id="47108" name="Plassholder for lysbildenummer 3">
            <a:extLst>
              <a:ext uri="{FF2B5EF4-FFF2-40B4-BE49-F238E27FC236}">
                <a16:creationId xmlns:a16="http://schemas.microsoft.com/office/drawing/2014/main" id="{7C03093A-6418-4EC4-8729-31E81D5BD2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19386EE-3D7B-485F-9C14-E1AF8B9E743A}" type="slidenum">
              <a:rPr lang="nb-NO" altLang="nb-NO" smtClean="0"/>
              <a:pPr/>
              <a:t>3</a:t>
            </a:fld>
            <a:endParaRPr lang="nb-NO" altLang="nb-NO"/>
          </a:p>
        </p:txBody>
      </p:sp>
    </p:spTree>
    <p:extLst>
      <p:ext uri="{BB962C8B-B14F-4D97-AF65-F5344CB8AC3E}">
        <p14:creationId xmlns:p14="http://schemas.microsoft.com/office/powerpoint/2010/main" val="743755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2/15/2024</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137542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2/15/2024</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17098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endParaRPr lang="en-US"/>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2/15/2024</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557333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holdssid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nb-NO" noProof="0"/>
              <a:t>Klikk for å redigere tittelstil</a:t>
            </a:r>
            <a:endParaRPr lang="nb-NO" noProof="0" dirty="0"/>
          </a:p>
        </p:txBody>
      </p:sp>
      <p:sp>
        <p:nvSpPr>
          <p:cNvPr id="4" name="Content Placeholder 2"/>
          <p:cNvSpPr>
            <a:spLocks noGrp="1"/>
          </p:cNvSpPr>
          <p:nvPr>
            <p:ph idx="10"/>
          </p:nvPr>
        </p:nvSpPr>
        <p:spPr>
          <a:xfrm>
            <a:off x="838200" y="1840089"/>
            <a:ext cx="10515600" cy="4005155"/>
          </a:xfrm>
        </p:spPr>
        <p:txBody>
          <a:bodyPr/>
          <a:lstStyle>
            <a:lvl1pPr>
              <a:defRPr sz="1600"/>
            </a:lvl1pPr>
            <a:lvl2pPr>
              <a:defRPr sz="1400"/>
            </a:lvl2pPr>
            <a:lvl3pPr>
              <a:defRPr sz="1400"/>
            </a:lvl3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5" name="Slide Number Placeholder 6"/>
          <p:cNvSpPr>
            <a:spLocks noGrp="1"/>
          </p:cNvSpPr>
          <p:nvPr>
            <p:ph type="sldNum" sz="quarter" idx="4"/>
          </p:nvPr>
        </p:nvSpPr>
        <p:spPr>
          <a:xfrm>
            <a:off x="11472001" y="6138000"/>
            <a:ext cx="720000" cy="720000"/>
          </a:xfrm>
          <a:prstGeom prst="rect">
            <a:avLst/>
          </a:prstGeom>
        </p:spPr>
        <p:txBody>
          <a:bodyPr vert="horz" lIns="91440" tIns="45720" rIns="91440" bIns="45720" rtlCol="0" anchor="ctr"/>
          <a:lstStyle>
            <a:lvl1pPr algn="ctr">
              <a:defRPr sz="1200" b="1">
                <a:solidFill>
                  <a:schemeClr val="bg2"/>
                </a:solidFill>
                <a:latin typeface="Open Sans" charset="0"/>
                <a:ea typeface="Open Sans" charset="0"/>
                <a:cs typeface="Open Sans" charset="0"/>
              </a:defRPr>
            </a:lvl1pPr>
          </a:lstStyle>
          <a:p>
            <a:fld id="{DE10C4F6-5574-4C43-A2B1-1332938AA082}" type="slidenum">
              <a:rPr lang="nb-NO" smtClean="0"/>
              <a:pPr/>
              <a:t>‹#›</a:t>
            </a:fld>
            <a:endParaRPr lang="nb-NO" dirty="0"/>
          </a:p>
        </p:txBody>
      </p:sp>
    </p:spTree>
    <p:extLst>
      <p:ext uri="{BB962C8B-B14F-4D97-AF65-F5344CB8AC3E}">
        <p14:creationId xmlns:p14="http://schemas.microsoft.com/office/powerpoint/2010/main" val="3820826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s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Autofit/>
          </a:bodyPr>
          <a:lstStyle>
            <a:lvl1pPr algn="ctr">
              <a:defRPr sz="4400">
                <a:solidFill>
                  <a:schemeClr val="tx1">
                    <a:lumMod val="75000"/>
                    <a:lumOff val="25000"/>
                  </a:schemeClr>
                </a:solidFill>
              </a:defRPr>
            </a:lvl1pPr>
          </a:lstStyle>
          <a:p>
            <a:r>
              <a:rPr lang="nb-NO" noProof="0"/>
              <a:t>Klikk for å redigere tittelstil</a:t>
            </a:r>
            <a:endParaRPr lang="nb-NO" noProof="0" dirty="0"/>
          </a:p>
        </p:txBody>
      </p:sp>
      <p:sp>
        <p:nvSpPr>
          <p:cNvPr id="4" name="Text Placeholder 2"/>
          <p:cNvSpPr>
            <a:spLocks noGrp="1"/>
          </p:cNvSpPr>
          <p:nvPr>
            <p:ph type="body" idx="10"/>
          </p:nvPr>
        </p:nvSpPr>
        <p:spPr>
          <a:xfrm>
            <a:off x="1524000" y="3509963"/>
            <a:ext cx="9144000" cy="847548"/>
          </a:xfrm>
        </p:spPr>
        <p:txBody>
          <a:bodyPr anchor="t" anchorCtr="0">
            <a:noAutofit/>
          </a:bodyPr>
          <a:lstStyle>
            <a:lvl1pPr marL="0" indent="0" algn="ctr">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noProof="0"/>
              <a:t>Klikk for å redigere tekststiler i malen</a:t>
            </a:r>
          </a:p>
        </p:txBody>
      </p:sp>
      <p:sp>
        <p:nvSpPr>
          <p:cNvPr id="6" name="Slide Number Placeholder 6"/>
          <p:cNvSpPr>
            <a:spLocks noGrp="1"/>
          </p:cNvSpPr>
          <p:nvPr>
            <p:ph type="sldNum" sz="quarter" idx="4"/>
          </p:nvPr>
        </p:nvSpPr>
        <p:spPr>
          <a:xfrm>
            <a:off x="11472001" y="6138000"/>
            <a:ext cx="720000" cy="720000"/>
          </a:xfrm>
          <a:prstGeom prst="rect">
            <a:avLst/>
          </a:prstGeom>
        </p:spPr>
        <p:txBody>
          <a:bodyPr vert="horz" lIns="91440" tIns="45720" rIns="91440" bIns="45720" rtlCol="0" anchor="ctr"/>
          <a:lstStyle>
            <a:lvl1pPr algn="ctr">
              <a:defRPr sz="1200" b="1">
                <a:solidFill>
                  <a:schemeClr val="bg2"/>
                </a:solidFill>
                <a:latin typeface="Open Sans" charset="0"/>
                <a:ea typeface="Open Sans" charset="0"/>
                <a:cs typeface="Open Sans" charset="0"/>
              </a:defRPr>
            </a:lvl1pPr>
          </a:lstStyle>
          <a:p>
            <a:fld id="{DE10C4F6-5574-4C43-A2B1-1332938AA082}" type="slidenum">
              <a:rPr lang="nb-NO" smtClean="0"/>
              <a:pPr/>
              <a:t>‹#›</a:t>
            </a:fld>
            <a:endParaRPr lang="nb-NO" dirty="0"/>
          </a:p>
        </p:txBody>
      </p:sp>
    </p:spTree>
    <p:extLst>
      <p:ext uri="{BB962C8B-B14F-4D97-AF65-F5344CB8AC3E}">
        <p14:creationId xmlns:p14="http://schemas.microsoft.com/office/powerpoint/2010/main" val="1159053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2/15/2024</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074127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28543BDC-0553-40FA-A4DB-EDAAA606CFF6}" type="datetimeFigureOut">
              <a:rPr lang="en-US" smtClean="0"/>
              <a:t>2/15/2024</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69708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dato 4"/>
          <p:cNvSpPr>
            <a:spLocks noGrp="1"/>
          </p:cNvSpPr>
          <p:nvPr>
            <p:ph type="dt" sz="half" idx="10"/>
          </p:nvPr>
        </p:nvSpPr>
        <p:spPr/>
        <p:txBody>
          <a:bodyPr/>
          <a:lstStyle/>
          <a:p>
            <a:fld id="{28543BDC-0553-40FA-A4DB-EDAAA606CFF6}" type="datetimeFigureOut">
              <a:rPr lang="en-US" smtClean="0"/>
              <a:t>2/15/2024</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76482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endParaRPr lang="en-US"/>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Plassholder for dato 6"/>
          <p:cNvSpPr>
            <a:spLocks noGrp="1"/>
          </p:cNvSpPr>
          <p:nvPr>
            <p:ph type="dt" sz="half" idx="10"/>
          </p:nvPr>
        </p:nvSpPr>
        <p:spPr/>
        <p:txBody>
          <a:bodyPr/>
          <a:lstStyle/>
          <a:p>
            <a:fld id="{28543BDC-0553-40FA-A4DB-EDAAA606CFF6}" type="datetimeFigureOut">
              <a:rPr lang="en-US" smtClean="0"/>
              <a:t>2/15/2024</a:t>
            </a:fld>
            <a:endParaRPr lang="en-US"/>
          </a:p>
        </p:txBody>
      </p:sp>
      <p:sp>
        <p:nvSpPr>
          <p:cNvPr id="8" name="Plassholder for bunntekst 7"/>
          <p:cNvSpPr>
            <a:spLocks noGrp="1"/>
          </p:cNvSpPr>
          <p:nvPr>
            <p:ph type="ftr" sz="quarter" idx="11"/>
          </p:nvPr>
        </p:nvSpPr>
        <p:spPr/>
        <p:txBody>
          <a:bodyPr/>
          <a:lstStyle/>
          <a:p>
            <a:endParaRPr lang="en-US"/>
          </a:p>
        </p:txBody>
      </p:sp>
      <p:sp>
        <p:nvSpPr>
          <p:cNvPr id="9" name="Plassholder for lysbildenummer 8"/>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4043207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dato 2"/>
          <p:cNvSpPr>
            <a:spLocks noGrp="1"/>
          </p:cNvSpPr>
          <p:nvPr>
            <p:ph type="dt" sz="half" idx="10"/>
          </p:nvPr>
        </p:nvSpPr>
        <p:spPr/>
        <p:txBody>
          <a:bodyPr/>
          <a:lstStyle/>
          <a:p>
            <a:fld id="{28543BDC-0553-40FA-A4DB-EDAAA606CFF6}" type="datetimeFigureOut">
              <a:rPr lang="en-US" smtClean="0"/>
              <a:t>2/15/2024</a:t>
            </a:fld>
            <a:endParaRPr lang="en-US"/>
          </a:p>
        </p:txBody>
      </p:sp>
      <p:sp>
        <p:nvSpPr>
          <p:cNvPr id="4" name="Plassholder for bunntekst 3"/>
          <p:cNvSpPr>
            <a:spLocks noGrp="1"/>
          </p:cNvSpPr>
          <p:nvPr>
            <p:ph type="ftr" sz="quarter" idx="11"/>
          </p:nvPr>
        </p:nvSpPr>
        <p:spPr/>
        <p:txBody>
          <a:bodyPr/>
          <a:lstStyle/>
          <a:p>
            <a:endParaRPr lang="en-US"/>
          </a:p>
        </p:txBody>
      </p:sp>
      <p:sp>
        <p:nvSpPr>
          <p:cNvPr id="5" name="Plassholder for lysbildenummer 4"/>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34756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8543BDC-0553-40FA-A4DB-EDAAA606CFF6}" type="datetimeFigureOut">
              <a:rPr lang="en-US" smtClean="0"/>
              <a:t>2/15/2024</a:t>
            </a:fld>
            <a:endParaRPr lang="en-US"/>
          </a:p>
        </p:txBody>
      </p:sp>
      <p:sp>
        <p:nvSpPr>
          <p:cNvPr id="3" name="Plassholder for bunntekst 2"/>
          <p:cNvSpPr>
            <a:spLocks noGrp="1"/>
          </p:cNvSpPr>
          <p:nvPr>
            <p:ph type="ftr" sz="quarter" idx="11"/>
          </p:nvPr>
        </p:nvSpPr>
        <p:spPr/>
        <p:txBody>
          <a:bodyPr/>
          <a:lstStyle/>
          <a:p>
            <a:endParaRPr lang="en-US"/>
          </a:p>
        </p:txBody>
      </p:sp>
      <p:sp>
        <p:nvSpPr>
          <p:cNvPr id="4" name="Plassholder for lysbildenummer 3"/>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08686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8543BDC-0553-40FA-A4DB-EDAAA606CFF6}" type="datetimeFigureOut">
              <a:rPr lang="en-US" smtClean="0"/>
              <a:t>2/15/2024</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635284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8543BDC-0553-40FA-A4DB-EDAAA606CFF6}" type="datetimeFigureOut">
              <a:rPr lang="en-US" smtClean="0"/>
              <a:t>2/15/2024</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413201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43BDC-0553-40FA-A4DB-EDAAA606CFF6}" type="datetimeFigureOut">
              <a:rPr lang="en-US" smtClean="0"/>
              <a:t>2/15/2024</a:t>
            </a:fld>
            <a:endParaRPr lang="en-US"/>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AD569-83DD-4E5B-AF97-63825DE45633}" type="slidenum">
              <a:rPr lang="en-US" smtClean="0"/>
              <a:t>‹#›</a:t>
            </a:fld>
            <a:endParaRPr lang="en-US"/>
          </a:p>
        </p:txBody>
      </p:sp>
    </p:spTree>
    <p:extLst>
      <p:ext uri="{BB962C8B-B14F-4D97-AF65-F5344CB8AC3E}">
        <p14:creationId xmlns:p14="http://schemas.microsoft.com/office/powerpoint/2010/main" val="264931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747FA60-7262-B0AE-D2C5-F9541E7573F4}"/>
              </a:ext>
            </a:extLst>
          </p:cNvPr>
          <p:cNvSpPr/>
          <p:nvPr/>
        </p:nvSpPr>
        <p:spPr>
          <a:xfrm>
            <a:off x="0" y="-679"/>
            <a:ext cx="12192000" cy="685868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Bilde 5" descr="Et bilde som inneholder tekst, rom&#10;&#10;Automatisk generert beskrivelse">
            <a:extLst>
              <a:ext uri="{FF2B5EF4-FFF2-40B4-BE49-F238E27FC236}">
                <a16:creationId xmlns:a16="http://schemas.microsoft.com/office/drawing/2014/main" id="{960D01D8-43E1-C101-150B-4B6EFEF3409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24" y="-679"/>
            <a:ext cx="9144906" cy="6858680"/>
          </a:xfrm>
          <a:prstGeom prst="rect">
            <a:avLst/>
          </a:prstGeom>
          <a:noFill/>
          <a:ln>
            <a:noFill/>
          </a:ln>
        </p:spPr>
      </p:pic>
      <p:sp>
        <p:nvSpPr>
          <p:cNvPr id="4" name="Tittel 3">
            <a:extLst>
              <a:ext uri="{FF2B5EF4-FFF2-40B4-BE49-F238E27FC236}">
                <a16:creationId xmlns:a16="http://schemas.microsoft.com/office/drawing/2014/main" id="{A453D46A-0535-3412-9F9B-3FCB3D70FD71}"/>
              </a:ext>
            </a:extLst>
          </p:cNvPr>
          <p:cNvSpPr>
            <a:spLocks noGrp="1"/>
          </p:cNvSpPr>
          <p:nvPr>
            <p:ph type="ctrTitle"/>
          </p:nvPr>
        </p:nvSpPr>
        <p:spPr>
          <a:xfrm>
            <a:off x="774536" y="-261264"/>
            <a:ext cx="7336971" cy="1501827"/>
          </a:xfrm>
        </p:spPr>
        <p:txBody>
          <a:bodyPr/>
          <a:lstStyle/>
          <a:p>
            <a:r>
              <a:rPr lang="nb-NO" dirty="0">
                <a:solidFill>
                  <a:srgbClr val="2AB2A6"/>
                </a:solidFill>
                <a:effectLst>
                  <a:outerShdw blurRad="38100" dist="38100" dir="2700000" algn="tl">
                    <a:srgbClr val="000000">
                      <a:alpha val="43137"/>
                    </a:srgbClr>
                  </a:outerShdw>
                </a:effectLst>
              </a:rPr>
              <a:t>Kristenretten 1000 år</a:t>
            </a:r>
            <a:br>
              <a:rPr lang="nb-NO" dirty="0">
                <a:solidFill>
                  <a:srgbClr val="2AB2A6"/>
                </a:solidFill>
                <a:effectLst>
                  <a:outerShdw blurRad="38100" dist="38100" dir="2700000" algn="tl">
                    <a:srgbClr val="000000">
                      <a:alpha val="43137"/>
                    </a:srgbClr>
                  </a:outerShdw>
                </a:effectLst>
              </a:rPr>
            </a:br>
            <a:r>
              <a:rPr lang="nb-NO" sz="3600" dirty="0">
                <a:solidFill>
                  <a:schemeClr val="accent6">
                    <a:lumMod val="25000"/>
                  </a:schemeClr>
                </a:solidFill>
                <a:effectLst>
                  <a:outerShdw blurRad="38100" dist="38100" dir="2700000" algn="tl">
                    <a:srgbClr val="000000">
                      <a:alpha val="43137"/>
                    </a:srgbClr>
                  </a:outerShdw>
                </a:effectLst>
              </a:rPr>
              <a:t>- Samtaleguider</a:t>
            </a:r>
            <a:endParaRPr lang="nb-NO" dirty="0">
              <a:solidFill>
                <a:schemeClr val="accent6">
                  <a:lumMod val="25000"/>
                </a:schemeClr>
              </a:solidFill>
              <a:effectLst>
                <a:outerShdw blurRad="38100" dist="38100" dir="2700000" algn="tl">
                  <a:srgbClr val="000000">
                    <a:alpha val="43137"/>
                  </a:srgbClr>
                </a:outerShdw>
              </a:effectLst>
            </a:endParaRPr>
          </a:p>
        </p:txBody>
      </p:sp>
      <p:sp>
        <p:nvSpPr>
          <p:cNvPr id="2" name="TekstSylinder 1">
            <a:extLst>
              <a:ext uri="{FF2B5EF4-FFF2-40B4-BE49-F238E27FC236}">
                <a16:creationId xmlns:a16="http://schemas.microsoft.com/office/drawing/2014/main" id="{DEA89FF6-02B6-482C-4DA6-E96980ECFC39}"/>
              </a:ext>
            </a:extLst>
          </p:cNvPr>
          <p:cNvSpPr txBox="1"/>
          <p:nvPr/>
        </p:nvSpPr>
        <p:spPr>
          <a:xfrm>
            <a:off x="9353299" y="5830799"/>
            <a:ext cx="2869566" cy="430887"/>
          </a:xfrm>
          <a:prstGeom prst="rect">
            <a:avLst/>
          </a:prstGeom>
          <a:noFill/>
        </p:spPr>
        <p:txBody>
          <a:bodyPr wrap="square">
            <a:spAutoFit/>
          </a:bodyPr>
          <a:lstStyle/>
          <a:p>
            <a:pPr marL="0" indent="0">
              <a:buNone/>
            </a:pPr>
            <a:r>
              <a:rPr lang="nb-NO" sz="1100" i="1" dirty="0">
                <a:solidFill>
                  <a:schemeClr val="bg1"/>
                </a:solidFill>
              </a:rPr>
              <a:t>Samtaleguiden er laget av Bjørn Are Davidsen fra tankesmien Skaperkraft</a:t>
            </a:r>
          </a:p>
        </p:txBody>
      </p:sp>
      <p:pic>
        <p:nvPicPr>
          <p:cNvPr id="3" name="Picture 2" descr="Skaperkraft_logo_off-white">
            <a:extLst>
              <a:ext uri="{FF2B5EF4-FFF2-40B4-BE49-F238E27FC236}">
                <a16:creationId xmlns:a16="http://schemas.microsoft.com/office/drawing/2014/main" id="{9BEC9F1A-5AE5-A0C5-63E4-28B53BAA6B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6166" y="6319736"/>
            <a:ext cx="2051387" cy="43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201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B4E7918-E21C-C551-79BE-8EE72C19A4C9}"/>
              </a:ext>
            </a:extLst>
          </p:cNvPr>
          <p:cNvSpPr/>
          <p:nvPr/>
        </p:nvSpPr>
        <p:spPr>
          <a:xfrm>
            <a:off x="0" y="0"/>
            <a:ext cx="12192001"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ffectLst>
                <a:outerShdw blurRad="38100" dist="38100" dir="2700000" algn="tl">
                  <a:srgbClr val="000000">
                    <a:alpha val="43137"/>
                  </a:srgbClr>
                </a:outerShdw>
              </a:effectLst>
            </a:endParaRPr>
          </a:p>
        </p:txBody>
      </p:sp>
      <p:pic>
        <p:nvPicPr>
          <p:cNvPr id="8" name="Bilde 7">
            <a:extLst>
              <a:ext uri="{FF2B5EF4-FFF2-40B4-BE49-F238E27FC236}">
                <a16:creationId xmlns:a16="http://schemas.microsoft.com/office/drawing/2014/main" id="{AD37D5E6-3A72-0850-E27E-E1090C65E89B}"/>
              </a:ext>
            </a:extLst>
          </p:cNvPr>
          <p:cNvPicPr>
            <a:picLocks noChangeAspect="1"/>
          </p:cNvPicPr>
          <p:nvPr/>
        </p:nvPicPr>
        <p:blipFill>
          <a:blip r:embed="rId2"/>
          <a:stretch>
            <a:fillRect/>
          </a:stretch>
        </p:blipFill>
        <p:spPr>
          <a:xfrm>
            <a:off x="5369622" y="2480"/>
            <a:ext cx="4746082" cy="4075554"/>
          </a:xfrm>
          <a:prstGeom prst="rect">
            <a:avLst/>
          </a:prstGeom>
        </p:spPr>
      </p:pic>
      <p:pic>
        <p:nvPicPr>
          <p:cNvPr id="6" name="Picture 2">
            <a:extLst>
              <a:ext uri="{FF2B5EF4-FFF2-40B4-BE49-F238E27FC236}">
                <a16:creationId xmlns:a16="http://schemas.microsoft.com/office/drawing/2014/main" id="{60A9F646-2C69-08FD-164E-13502BE265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1390" y="0"/>
            <a:ext cx="2770611" cy="40780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armen-Thor reiser tilbake i tid for å gjenoppdage «Kristenretten»">
            <a:extLst>
              <a:ext uri="{FF2B5EF4-FFF2-40B4-BE49-F238E27FC236}">
                <a16:creationId xmlns:a16="http://schemas.microsoft.com/office/drawing/2014/main" id="{31FB2EDF-46B5-293B-4AEE-1A8F699B33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1"/>
            <a:ext cx="6117055" cy="4078035"/>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FFD49E02-A9B2-5EF1-37BF-A01DD2D2DC0A}"/>
              </a:ext>
            </a:extLst>
          </p:cNvPr>
          <p:cNvSpPr>
            <a:spLocks noGrp="1"/>
          </p:cNvSpPr>
          <p:nvPr>
            <p:ph type="title"/>
          </p:nvPr>
        </p:nvSpPr>
        <p:spPr>
          <a:xfrm>
            <a:off x="838200" y="365125"/>
            <a:ext cx="11353800" cy="1325563"/>
          </a:xfrm>
        </p:spPr>
        <p:txBody>
          <a:bodyPr/>
          <a:lstStyle/>
          <a:p>
            <a:r>
              <a:rPr lang="nb-NO"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Episode 1- forhistorien og kristningskongene</a:t>
            </a:r>
            <a:br>
              <a:rPr lang="nb-NO"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br>
            <a:endParaRPr lang="nb-NO" dirty="0">
              <a:solidFill>
                <a:schemeClr val="bg1"/>
              </a:solidFill>
              <a:effectLst>
                <a:outerShdw blurRad="38100" dist="38100" dir="2700000" algn="tl">
                  <a:srgbClr val="000000">
                    <a:alpha val="43137"/>
                  </a:srgbClr>
                </a:outerShdw>
              </a:effectLst>
            </a:endParaRPr>
          </a:p>
        </p:txBody>
      </p:sp>
      <p:sp>
        <p:nvSpPr>
          <p:cNvPr id="3" name="Plassholder for innhold 2">
            <a:extLst>
              <a:ext uri="{FF2B5EF4-FFF2-40B4-BE49-F238E27FC236}">
                <a16:creationId xmlns:a16="http://schemas.microsoft.com/office/drawing/2014/main" id="{E7E77777-551E-D702-9CF7-4F3DD021A79A}"/>
              </a:ext>
            </a:extLst>
          </p:cNvPr>
          <p:cNvSpPr>
            <a:spLocks noGrp="1"/>
          </p:cNvSpPr>
          <p:nvPr>
            <p:ph idx="10"/>
          </p:nvPr>
        </p:nvSpPr>
        <p:spPr>
          <a:xfrm>
            <a:off x="587833" y="1601001"/>
            <a:ext cx="11353800" cy="5616229"/>
          </a:xfrm>
        </p:spPr>
        <p:txBody>
          <a:bodyPr/>
          <a:lstStyle/>
          <a:p>
            <a:pPr>
              <a:lnSpc>
                <a:spcPct val="100000"/>
              </a:lnSpc>
              <a:spcBef>
                <a:spcPts val="800"/>
              </a:spcBef>
              <a:buClr>
                <a:schemeClr val="bg1"/>
              </a:buClr>
              <a:buFont typeface="Wingdings" panose="05000000000000000000" pitchFamily="2" charset="2"/>
              <a:buChar char="§"/>
            </a:pPr>
            <a:r>
              <a:rPr lang="nb-NO" sz="20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Hvilke konsekvenser fikk kristenretten for utviklingen av Norge? </a:t>
            </a:r>
            <a:r>
              <a:rPr lang="nb-NO" sz="28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 </a:t>
            </a:r>
            <a:endParaRPr lang="nb-NO" sz="18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a:lnSpc>
                <a:spcPct val="100000"/>
              </a:lnSpc>
              <a:spcBef>
                <a:spcPts val="800"/>
              </a:spcBef>
              <a:buClr>
                <a:schemeClr val="bg1"/>
              </a:buClr>
              <a:buFont typeface="Wingdings" panose="05000000000000000000" pitchFamily="2" charset="2"/>
              <a:buChar char="§"/>
            </a:pPr>
            <a:r>
              <a:rPr lang="nb-NO" sz="18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Som viking kommer Thor Haavik roende inn til Moster </a:t>
            </a:r>
          </a:p>
          <a:p>
            <a:pPr>
              <a:lnSpc>
                <a:spcPct val="100000"/>
              </a:lnSpc>
              <a:spcBef>
                <a:spcPts val="800"/>
              </a:spcBef>
              <a:buClr>
                <a:schemeClr val="bg1"/>
              </a:buClr>
              <a:buFont typeface="Wingdings" panose="05000000000000000000" pitchFamily="2" charset="2"/>
              <a:buChar char="§"/>
            </a:pPr>
            <a:r>
              <a:rPr lang="nb-NO" sz="18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Kristendommens vei til landet</a:t>
            </a:r>
          </a:p>
          <a:p>
            <a:pPr lvl="1">
              <a:lnSpc>
                <a:spcPct val="100000"/>
              </a:lnSpc>
              <a:spcBef>
                <a:spcPts val="600"/>
              </a:spcBef>
              <a:buClr>
                <a:schemeClr val="bg1"/>
              </a:buClr>
              <a:buFont typeface="Wingdings" panose="05000000000000000000" pitchFamily="2" charset="2"/>
              <a:buChar char="§"/>
            </a:pPr>
            <a:r>
              <a:rPr lang="nb-NO" sz="16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Vi er omsluttet av kristendom </a:t>
            </a:r>
          </a:p>
          <a:p>
            <a:pPr lvl="1">
              <a:lnSpc>
                <a:spcPct val="100000"/>
              </a:lnSpc>
              <a:spcBef>
                <a:spcPts val="600"/>
              </a:spcBef>
              <a:buClr>
                <a:schemeClr val="bg1"/>
              </a:buClr>
              <a:buFont typeface="Wingdings" panose="05000000000000000000" pitchFamily="2" charset="2"/>
              <a:buChar char="§"/>
            </a:pPr>
            <a:r>
              <a:rPr lang="nb-NO" sz="16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Fra vikingtid til moderne demokrati</a:t>
            </a:r>
          </a:p>
          <a:p>
            <a:pPr lvl="2">
              <a:lnSpc>
                <a:spcPct val="100000"/>
              </a:lnSpc>
              <a:spcBef>
                <a:spcPts val="300"/>
              </a:spcBef>
              <a:buClr>
                <a:schemeClr val="bg1"/>
              </a:buClr>
              <a:buFont typeface="Wingdings" panose="05000000000000000000" pitchFamily="2" charset="2"/>
              <a:buChar char="§"/>
            </a:pPr>
            <a:r>
              <a:rPr lang="nb-NO"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Vikingskip, kors, riksvåpenet, “den kristne kulturarven…”, kirkeklokker, kongen i Nidarosdomen, </a:t>
            </a:r>
          </a:p>
          <a:p>
            <a:pPr lvl="2">
              <a:lnSpc>
                <a:spcPct val="100000"/>
              </a:lnSpc>
              <a:spcBef>
                <a:spcPts val="300"/>
              </a:spcBef>
              <a:buClr>
                <a:schemeClr val="bg1"/>
              </a:buClr>
              <a:buFont typeface="Wingdings" panose="05000000000000000000" pitchFamily="2" charset="2"/>
              <a:buChar char="§"/>
            </a:pPr>
            <a:r>
              <a:rPr lang="nb-NO"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Stortinget, tinghus, NAV- skilt osv. Ting vi forbinder med demokratiet og velferdssamfunnet Norge</a:t>
            </a:r>
          </a:p>
          <a:p>
            <a:pPr>
              <a:lnSpc>
                <a:spcPct val="100000"/>
              </a:lnSpc>
              <a:spcBef>
                <a:spcPts val="800"/>
              </a:spcBef>
              <a:buClr>
                <a:schemeClr val="bg1"/>
              </a:buClr>
              <a:buFont typeface="Wingdings" panose="05000000000000000000" pitchFamily="2" charset="2"/>
              <a:buChar char="§"/>
            </a:pPr>
            <a:r>
              <a:rPr lang="nb-NO" sz="18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”Hvordan kom vi hit?” For å få svar på det, må vi reise over 1000 år tilbake i tid" </a:t>
            </a:r>
          </a:p>
          <a:p>
            <a:pPr>
              <a:lnSpc>
                <a:spcPct val="100000"/>
              </a:lnSpc>
              <a:spcBef>
                <a:spcPts val="800"/>
              </a:spcBef>
              <a:buClr>
                <a:schemeClr val="bg1"/>
              </a:buClr>
              <a:buFont typeface="Wingdings" panose="05000000000000000000" pitchFamily="2" charset="2"/>
              <a:buChar char="§"/>
            </a:pPr>
            <a:r>
              <a:rPr lang="nb-NO" sz="18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På Moster leser Thor formålsparagrafen i Kristenretten </a:t>
            </a:r>
          </a:p>
          <a:p>
            <a:pPr lvl="1">
              <a:lnSpc>
                <a:spcPct val="100000"/>
              </a:lnSpc>
              <a:spcBef>
                <a:spcPts val="600"/>
              </a:spcBef>
              <a:buClr>
                <a:schemeClr val="bg1"/>
              </a:buClr>
              <a:buFont typeface="Wingdings" panose="05000000000000000000" pitchFamily="2" charset="2"/>
              <a:buChar char="§"/>
            </a:pPr>
            <a:r>
              <a:rPr lang="nb-NO" sz="16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Jørn Øyrehagen Sunde og Ole Petter Erlandsen forteller om konsekvenser </a:t>
            </a:r>
          </a:p>
          <a:p>
            <a:pPr lvl="1">
              <a:lnSpc>
                <a:spcPct val="100000"/>
              </a:lnSpc>
              <a:spcBef>
                <a:spcPts val="600"/>
              </a:spcBef>
              <a:buClr>
                <a:schemeClr val="bg1"/>
              </a:buClr>
              <a:buFont typeface="Wingdings" panose="05000000000000000000" pitchFamily="2" charset="2"/>
              <a:buChar char="§"/>
            </a:pPr>
            <a:r>
              <a:rPr lang="nb-NO" sz="16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“Vet egentlig folk hva kristenretten er for noe?” - 5 på gata om kristenretten</a:t>
            </a:r>
          </a:p>
          <a:p>
            <a:pPr>
              <a:lnSpc>
                <a:spcPct val="100000"/>
              </a:lnSpc>
              <a:spcBef>
                <a:spcPts val="800"/>
              </a:spcBef>
              <a:buClr>
                <a:schemeClr val="bg1"/>
              </a:buClr>
              <a:buFont typeface="Wingdings" panose="05000000000000000000" pitchFamily="2" charset="2"/>
              <a:buChar char="§"/>
            </a:pPr>
            <a:r>
              <a:rPr lang="nb-NO" sz="18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Arkeolog Ellen Grav (Kulisteinen), forfatter Simon Herland (statuen av Olav den Hellige) og kirkehistoriker Øystein Ekroll (Nidarosdomen)</a:t>
            </a:r>
          </a:p>
          <a:p>
            <a:pPr>
              <a:lnSpc>
                <a:spcPct val="100000"/>
              </a:lnSpc>
              <a:spcBef>
                <a:spcPts val="800"/>
              </a:spcBef>
              <a:buClr>
                <a:schemeClr val="bg1"/>
              </a:buClr>
              <a:buFont typeface="Wingdings" panose="05000000000000000000" pitchFamily="2" charset="2"/>
              <a:buChar char="§"/>
            </a:pPr>
            <a:r>
              <a:rPr lang="nb-NO" sz="18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Den ortodokse presten Kristian Akselberg forteller om miljøet Olav var en del av i Kiev</a:t>
            </a:r>
          </a:p>
          <a:p>
            <a:pPr>
              <a:lnSpc>
                <a:spcPct val="100000"/>
              </a:lnSpc>
              <a:spcBef>
                <a:spcPts val="800"/>
              </a:spcBef>
              <a:buClr>
                <a:schemeClr val="bg1"/>
              </a:buClr>
              <a:buFont typeface="Wingdings" panose="05000000000000000000" pitchFamily="2" charset="2"/>
              <a:buChar char="§"/>
            </a:pPr>
            <a:r>
              <a:rPr lang="nb-NO" sz="18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Myteknusing og </a:t>
            </a:r>
            <a:r>
              <a:rPr lang="nb-NO" sz="1800" b="1" dirty="0" err="1">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funfacts</a:t>
            </a:r>
            <a:endParaRPr lang="nb-NO" sz="18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p:txBody>
      </p:sp>
      <p:sp>
        <p:nvSpPr>
          <p:cNvPr id="4" name="Plassholder for lysbildenummer 3">
            <a:extLst>
              <a:ext uri="{FF2B5EF4-FFF2-40B4-BE49-F238E27FC236}">
                <a16:creationId xmlns:a16="http://schemas.microsoft.com/office/drawing/2014/main" id="{7BAEDDD9-22A1-8E9C-8CD1-82131276AF59}"/>
              </a:ext>
            </a:extLst>
          </p:cNvPr>
          <p:cNvSpPr>
            <a:spLocks noGrp="1"/>
          </p:cNvSpPr>
          <p:nvPr>
            <p:ph type="sldNum" sz="quarter" idx="4"/>
          </p:nvPr>
        </p:nvSpPr>
        <p:spPr/>
        <p:txBody>
          <a:bodyPr/>
          <a:lstStyle/>
          <a:p>
            <a:fld id="{DE10C4F6-5574-4C43-A2B1-1332938AA082}" type="slidenum">
              <a:rPr lang="nb-NO" smtClean="0">
                <a:solidFill>
                  <a:schemeClr val="bg1"/>
                </a:solidFill>
                <a:effectLst>
                  <a:outerShdw blurRad="38100" dist="38100" dir="2700000" algn="tl">
                    <a:srgbClr val="000000">
                      <a:alpha val="43137"/>
                    </a:srgbClr>
                  </a:outerShdw>
                </a:effectLst>
              </a:rPr>
              <a:pPr/>
              <a:t>2</a:t>
            </a:fld>
            <a:endParaRPr lang="nb-NO"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418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CD56D3D-8870-4CB3-B509-6ECFF93EDF5E}"/>
              </a:ext>
            </a:extLst>
          </p:cNvPr>
          <p:cNvSpPr/>
          <p:nvPr/>
        </p:nvSpPr>
        <p:spPr>
          <a:xfrm>
            <a:off x="0" y="0"/>
            <a:ext cx="12192000" cy="6858000"/>
          </a:xfrm>
          <a:prstGeom prst="rect">
            <a:avLst/>
          </a:prstGeom>
          <a:solidFill>
            <a:srgbClr val="3149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 name="Tittel 1">
            <a:extLst>
              <a:ext uri="{FF2B5EF4-FFF2-40B4-BE49-F238E27FC236}">
                <a16:creationId xmlns:a16="http://schemas.microsoft.com/office/drawing/2014/main" id="{F0142036-B25C-47CF-B0E9-C7CC1ADAE27C}"/>
              </a:ext>
            </a:extLst>
          </p:cNvPr>
          <p:cNvSpPr>
            <a:spLocks noGrp="1"/>
          </p:cNvSpPr>
          <p:nvPr>
            <p:ph type="title"/>
          </p:nvPr>
        </p:nvSpPr>
        <p:spPr/>
        <p:txBody>
          <a:bodyPr/>
          <a:lstStyle/>
          <a:p>
            <a:pPr>
              <a:defRPr/>
            </a:pPr>
            <a:r>
              <a:rPr lang="nb-NO" dirty="0">
                <a:solidFill>
                  <a:schemeClr val="bg1"/>
                </a:solidFill>
              </a:rPr>
              <a:t>Samtalespørsmål første program</a:t>
            </a:r>
          </a:p>
        </p:txBody>
      </p:sp>
      <p:sp>
        <p:nvSpPr>
          <p:cNvPr id="46083" name="Plassholder for innhold 2">
            <a:extLst>
              <a:ext uri="{FF2B5EF4-FFF2-40B4-BE49-F238E27FC236}">
                <a16:creationId xmlns:a16="http://schemas.microsoft.com/office/drawing/2014/main" id="{D3693B30-F5F5-48C3-875A-44CAE0BE6628}"/>
              </a:ext>
            </a:extLst>
          </p:cNvPr>
          <p:cNvSpPr>
            <a:spLocks noGrp="1" noChangeArrowheads="1"/>
          </p:cNvSpPr>
          <p:nvPr>
            <p:ph idx="1"/>
          </p:nvPr>
        </p:nvSpPr>
        <p:spPr>
          <a:xfrm>
            <a:off x="1205023" y="1995267"/>
            <a:ext cx="9372600" cy="2867465"/>
          </a:xfrm>
        </p:spPr>
        <p:txBody>
          <a:bodyPr/>
          <a:lstStyle/>
          <a:p>
            <a:pPr marL="457200" indent="-457200">
              <a:buFont typeface="+mj-lt"/>
              <a:buAutoNum type="arabicPeriod"/>
              <a:defRPr/>
            </a:pPr>
            <a:r>
              <a:rPr lang="nb-NO" altLang="nb-NO" sz="2000" dirty="0">
                <a:solidFill>
                  <a:schemeClr val="bg1"/>
                </a:solidFill>
              </a:rPr>
              <a:t>En historiker har kalt det Håkon den gode opplevde i England som «en tidsreise». Hva tenker du om det? </a:t>
            </a:r>
          </a:p>
          <a:p>
            <a:pPr marL="457200" indent="-457200">
              <a:buFont typeface="+mj-lt"/>
              <a:buAutoNum type="arabicPeriod"/>
              <a:defRPr/>
            </a:pPr>
            <a:r>
              <a:rPr lang="nb-NO" altLang="nb-NO" sz="2000" dirty="0">
                <a:solidFill>
                  <a:schemeClr val="bg1"/>
                </a:solidFill>
              </a:rPr>
              <a:t>Tenker du at kristningen mest var et fremskritt eller mest et tilbakeskritt? </a:t>
            </a:r>
          </a:p>
          <a:p>
            <a:pPr marL="457200" indent="-457200">
              <a:buFont typeface="+mj-lt"/>
              <a:buAutoNum type="arabicPeriod"/>
              <a:defRPr/>
            </a:pPr>
            <a:r>
              <a:rPr lang="nb-NO" altLang="nb-NO" sz="2000" dirty="0">
                <a:solidFill>
                  <a:schemeClr val="bg1"/>
                </a:solidFill>
              </a:rPr>
              <a:t>Ser du noen verdier som det er verdt å ta med seg fra norrøn tid?</a:t>
            </a:r>
          </a:p>
          <a:p>
            <a:pPr marL="457200" indent="-457200">
              <a:buFont typeface="+mj-lt"/>
              <a:buAutoNum type="arabicPeriod"/>
              <a:defRPr/>
            </a:pPr>
            <a:r>
              <a:rPr lang="nb-NO" altLang="nb-NO" sz="2000" dirty="0">
                <a:solidFill>
                  <a:schemeClr val="bg1"/>
                </a:solidFill>
              </a:rPr>
              <a:t>Hvorfor kan noen i dag reagere negativt på kristningen av Norge?</a:t>
            </a:r>
          </a:p>
          <a:p>
            <a:pPr marL="457200" indent="-457200">
              <a:buFont typeface="+mj-lt"/>
              <a:buAutoNum type="arabicPeriod"/>
              <a:defRPr/>
            </a:pPr>
            <a:r>
              <a:rPr lang="nb-NO" altLang="nb-NO" sz="2000" dirty="0">
                <a:solidFill>
                  <a:schemeClr val="bg1"/>
                </a:solidFill>
              </a:rPr>
              <a:t>Kan man si at et land er «kristent»?</a:t>
            </a:r>
          </a:p>
          <a:p>
            <a:pPr marL="457200" indent="-457200">
              <a:buFont typeface="+mj-lt"/>
              <a:buAutoNum type="arabicPeriod"/>
              <a:defRPr/>
            </a:pPr>
            <a:r>
              <a:rPr lang="nb-NO" sz="2000" dirty="0">
                <a:solidFill>
                  <a:schemeClr val="bg1"/>
                </a:solidFill>
              </a:rPr>
              <a:t>Hvordan bør vi feire kristenretten i 2024? </a:t>
            </a:r>
          </a:p>
        </p:txBody>
      </p:sp>
      <p:pic>
        <p:nvPicPr>
          <p:cNvPr id="3" name="Picture 2" descr="Skaperkraft_logo_off-white">
            <a:extLst>
              <a:ext uri="{FF2B5EF4-FFF2-40B4-BE49-F238E27FC236}">
                <a16:creationId xmlns:a16="http://schemas.microsoft.com/office/drawing/2014/main" id="{BE942139-4691-DBCE-6B67-AF38875F3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7942" y="6319736"/>
            <a:ext cx="2051387" cy="43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265289"/>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814B76F-7124-E7A4-3875-7488CCEB9143}"/>
              </a:ext>
            </a:extLst>
          </p:cNvPr>
          <p:cNvSpPr/>
          <p:nvPr/>
        </p:nvSpPr>
        <p:spPr>
          <a:xfrm>
            <a:off x="0" y="0"/>
            <a:ext cx="12192001"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ffectLst>
                <a:outerShdw blurRad="38100" dist="38100" dir="2700000" algn="tl">
                  <a:srgbClr val="000000">
                    <a:alpha val="43137"/>
                  </a:srgbClr>
                </a:outerShdw>
              </a:effectLst>
            </a:endParaRPr>
          </a:p>
        </p:txBody>
      </p:sp>
      <p:pic>
        <p:nvPicPr>
          <p:cNvPr id="2050" name="Picture 2" descr="Thor Haavik snakker med Harald Eia om kristen påvirkning">
            <a:extLst>
              <a:ext uri="{FF2B5EF4-FFF2-40B4-BE49-F238E27FC236}">
                <a16:creationId xmlns:a16="http://schemas.microsoft.com/office/drawing/2014/main" id="{C5DB2A5D-E09C-B9A8-8F71-C039BC07CB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721"/>
          <a:stretch/>
        </p:blipFill>
        <p:spPr bwMode="auto">
          <a:xfrm>
            <a:off x="7256" y="0"/>
            <a:ext cx="4654378" cy="2932487"/>
          </a:xfrm>
          <a:prstGeom prst="rect">
            <a:avLst/>
          </a:prstGeom>
          <a:noFill/>
          <a:extLst>
            <a:ext uri="{909E8E84-426E-40DD-AFC4-6F175D3DCCD1}">
              <a14:hiddenFill xmlns:a14="http://schemas.microsoft.com/office/drawing/2010/main">
                <a:solidFill>
                  <a:srgbClr val="FFFFFF"/>
                </a:solidFill>
              </a14:hiddenFill>
            </a:ext>
          </a:extLst>
        </p:spPr>
      </p:pic>
      <p:sp>
        <p:nvSpPr>
          <p:cNvPr id="4" name="Plassholder for lysbildenummer 3">
            <a:extLst>
              <a:ext uri="{FF2B5EF4-FFF2-40B4-BE49-F238E27FC236}">
                <a16:creationId xmlns:a16="http://schemas.microsoft.com/office/drawing/2014/main" id="{7BAEDDD9-22A1-8E9C-8CD1-82131276AF59}"/>
              </a:ext>
            </a:extLst>
          </p:cNvPr>
          <p:cNvSpPr>
            <a:spLocks noGrp="1"/>
          </p:cNvSpPr>
          <p:nvPr>
            <p:ph type="sldNum" sz="quarter" idx="4"/>
          </p:nvPr>
        </p:nvSpPr>
        <p:spPr/>
        <p:txBody>
          <a:bodyPr/>
          <a:lstStyle/>
          <a:p>
            <a:fld id="{DE10C4F6-5574-4C43-A2B1-1332938AA082}" type="slidenum">
              <a:rPr lang="nb-NO" smtClean="0"/>
              <a:pPr/>
              <a:t>4</a:t>
            </a:fld>
            <a:endParaRPr lang="nb-NO" dirty="0"/>
          </a:p>
        </p:txBody>
      </p:sp>
      <p:pic>
        <p:nvPicPr>
          <p:cNvPr id="14" name="Bilde 13">
            <a:extLst>
              <a:ext uri="{FF2B5EF4-FFF2-40B4-BE49-F238E27FC236}">
                <a16:creationId xmlns:a16="http://schemas.microsoft.com/office/drawing/2014/main" id="{9191825A-2798-A60D-3295-B2DBE89ACEC0}"/>
              </a:ext>
            </a:extLst>
          </p:cNvPr>
          <p:cNvPicPr>
            <a:picLocks noChangeAspect="1"/>
          </p:cNvPicPr>
          <p:nvPr/>
        </p:nvPicPr>
        <p:blipFill>
          <a:blip r:embed="rId3"/>
          <a:stretch>
            <a:fillRect/>
          </a:stretch>
        </p:blipFill>
        <p:spPr>
          <a:xfrm>
            <a:off x="3275998" y="4064"/>
            <a:ext cx="6266087" cy="2928423"/>
          </a:xfrm>
          <a:prstGeom prst="rect">
            <a:avLst/>
          </a:prstGeom>
        </p:spPr>
      </p:pic>
      <p:pic>
        <p:nvPicPr>
          <p:cNvPr id="9" name="Bilde 8">
            <a:extLst>
              <a:ext uri="{FF2B5EF4-FFF2-40B4-BE49-F238E27FC236}">
                <a16:creationId xmlns:a16="http://schemas.microsoft.com/office/drawing/2014/main" id="{CD20CA05-E374-C301-5ADB-5D5C16DE4541}"/>
              </a:ext>
            </a:extLst>
          </p:cNvPr>
          <p:cNvPicPr>
            <a:picLocks noChangeAspect="1"/>
          </p:cNvPicPr>
          <p:nvPr/>
        </p:nvPicPr>
        <p:blipFill rotWithShape="1">
          <a:blip r:embed="rId4"/>
          <a:srcRect l="31195"/>
          <a:stretch/>
        </p:blipFill>
        <p:spPr>
          <a:xfrm>
            <a:off x="8963247" y="-24915"/>
            <a:ext cx="3231161" cy="2958650"/>
          </a:xfrm>
          <a:prstGeom prst="rect">
            <a:avLst/>
          </a:prstGeom>
        </p:spPr>
      </p:pic>
      <p:sp>
        <p:nvSpPr>
          <p:cNvPr id="3" name="Plassholder for innhold 2">
            <a:extLst>
              <a:ext uri="{FF2B5EF4-FFF2-40B4-BE49-F238E27FC236}">
                <a16:creationId xmlns:a16="http://schemas.microsoft.com/office/drawing/2014/main" id="{E7E77777-551E-D702-9CF7-4F3DD021A79A}"/>
              </a:ext>
            </a:extLst>
          </p:cNvPr>
          <p:cNvSpPr>
            <a:spLocks noGrp="1"/>
          </p:cNvSpPr>
          <p:nvPr>
            <p:ph idx="10"/>
          </p:nvPr>
        </p:nvSpPr>
        <p:spPr>
          <a:xfrm>
            <a:off x="522306" y="1866811"/>
            <a:ext cx="11147388" cy="4842334"/>
          </a:xfrm>
        </p:spPr>
        <p:txBody>
          <a:bodyPr/>
          <a:lstStyle/>
          <a:p>
            <a:pPr marL="0" indent="0">
              <a:spcAft>
                <a:spcPts val="1200"/>
              </a:spcAft>
              <a:buNone/>
            </a:pPr>
            <a:r>
              <a:rPr lang="nb-NO" sz="2000" b="1" u="sng"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Hvem var St. Hallvard? Har egentlig mennesket en ukrenkelig verdi?</a:t>
            </a:r>
            <a:endParaRPr lang="nb-NO" sz="2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a:spcBef>
                <a:spcPts val="100"/>
              </a:spcBef>
              <a:spcAft>
                <a:spcPts val="100"/>
              </a:spcAft>
              <a:buClr>
                <a:srgbClr val="F4F4F4"/>
              </a:buClr>
            </a:pPr>
            <a:r>
              <a:rPr lang="nb-NO" sz="18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Vålerenga fotball- supporterklubb synger “Oslo by, St. Hallvards menn” </a:t>
            </a:r>
            <a:endParaRPr lang="nb-NO" sz="18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a:p>
            <a:pPr lvl="1">
              <a:spcBef>
                <a:spcPts val="100"/>
              </a:spcBef>
              <a:spcAft>
                <a:spcPts val="100"/>
              </a:spcAft>
              <a:buClr>
                <a:schemeClr val="bg1"/>
              </a:buClr>
            </a:pPr>
            <a:r>
              <a:rPr lang="nb-NO" sz="16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Vet de egentlig hvem St. Hallvard var?” (idealet endret seg fra brutal viking til å ofre livet for en venn…)  </a:t>
            </a:r>
            <a:endParaRPr lang="nb-NO" sz="1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a:buClr>
                <a:srgbClr val="F4F4F4"/>
              </a:buClr>
            </a:pPr>
            <a:r>
              <a:rPr lang="nb-NO" sz="18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Viking-Thor leser fra Kristenretten om frigivelse av treller og forbudet mot å sette barn ut i skogen</a:t>
            </a:r>
          </a:p>
          <a:p>
            <a:pPr lvl="1">
              <a:buClr>
                <a:schemeClr val="bg1"/>
              </a:buClr>
            </a:pPr>
            <a:r>
              <a:rPr lang="nb-NO" sz="16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Jørn Øyrehagen Sunde kommenterer</a:t>
            </a:r>
            <a:endParaRPr lang="nb-NO" sz="1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a:buClr>
                <a:schemeClr val="bg1"/>
              </a:buClr>
            </a:pPr>
            <a:r>
              <a:rPr lang="nb-NO" sz="18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Gamle </a:t>
            </a:r>
            <a:r>
              <a:rPr lang="nb-NO" sz="1800" dirty="0" err="1">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Deichman</a:t>
            </a:r>
            <a:r>
              <a:rPr lang="nb-NO" sz="18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 Thor og Harald Eia: Kan de enes om kristen tross betydning for Norges utvikling? </a:t>
            </a:r>
          </a:p>
          <a:p>
            <a:pPr lvl="1">
              <a:buClr>
                <a:schemeClr val="bg1"/>
              </a:buClr>
            </a:pPr>
            <a:r>
              <a:rPr lang="nb-NO" sz="16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Vitenskap, opplysningstid: Hvor mange prosent av æren skal kristendommen ha for at Norge er der det er i dag?</a:t>
            </a:r>
          </a:p>
          <a:p>
            <a:pPr>
              <a:buClr>
                <a:schemeClr val="bg1"/>
              </a:buClr>
            </a:pPr>
            <a:r>
              <a:rPr lang="nb-NO" sz="18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Overgang til 5 på gata; </a:t>
            </a:r>
            <a:r>
              <a:rPr lang="nb-NO" sz="18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“Har mennesket en ukrenkelig verdi?”  </a:t>
            </a:r>
          </a:p>
          <a:p>
            <a:pPr>
              <a:buClr>
                <a:schemeClr val="bg1"/>
              </a:buClr>
            </a:pPr>
            <a:r>
              <a:rPr lang="nb-NO" sz="18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Viking-Thor leser frigivelse av treller og å sette ut barn i skogen, Jørn utdyper hva det ligger i endringen </a:t>
            </a:r>
          </a:p>
          <a:p>
            <a:pPr>
              <a:buClr>
                <a:schemeClr val="bg1"/>
              </a:buClr>
            </a:pPr>
            <a:r>
              <a:rPr lang="nb-NO" sz="18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MYTEKNUSING: Avslutningsvis den innbilte konflikten mellom tro og vitenskap. </a:t>
            </a:r>
          </a:p>
          <a:p>
            <a:pPr>
              <a:buClr>
                <a:schemeClr val="bg1"/>
              </a:buClr>
            </a:pPr>
            <a:r>
              <a:rPr lang="nb-NO" sz="18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Kunstner Eimund Sand om </a:t>
            </a:r>
            <a:r>
              <a:rPr lang="nb-NO" sz="1800" dirty="0" err="1">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Kepler</a:t>
            </a:r>
            <a:r>
              <a:rPr lang="nb-NO" sz="18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-steinen, tro i middelalderen, betydning for kunst, kultur og vitenskap </a:t>
            </a:r>
          </a:p>
          <a:p>
            <a:pPr lvl="1">
              <a:buClr>
                <a:schemeClr val="bg1"/>
              </a:buClr>
            </a:pPr>
            <a:r>
              <a:rPr lang="nb-NO" sz="16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Vitenskap og kristen tro ikke i konflikt, men henger tett sammen</a:t>
            </a:r>
          </a:p>
          <a:p>
            <a:pPr>
              <a:buClr>
                <a:schemeClr val="bg1"/>
              </a:buClr>
            </a:pPr>
            <a:r>
              <a:rPr lang="nb-NO" sz="18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Menneskerettsadvokat Geir Lippestad om menneskeverdets betydning. </a:t>
            </a:r>
          </a:p>
          <a:p>
            <a:pPr lvl="1">
              <a:buClr>
                <a:schemeClr val="bg1"/>
              </a:buClr>
            </a:pPr>
            <a:r>
              <a:rPr lang="nb-NO" sz="16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Hvorfor takket han ja til å være forsvareren til en massemorder?</a:t>
            </a:r>
            <a:endParaRPr lang="nb-NO" sz="1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2" name="Tittel 1">
            <a:extLst>
              <a:ext uri="{FF2B5EF4-FFF2-40B4-BE49-F238E27FC236}">
                <a16:creationId xmlns:a16="http://schemas.microsoft.com/office/drawing/2014/main" id="{FFD49E02-A9B2-5EF1-37BF-A01DD2D2DC0A}"/>
              </a:ext>
            </a:extLst>
          </p:cNvPr>
          <p:cNvSpPr>
            <a:spLocks noGrp="1"/>
          </p:cNvSpPr>
          <p:nvPr>
            <p:ph type="title"/>
          </p:nvPr>
        </p:nvSpPr>
        <p:spPr>
          <a:xfrm>
            <a:off x="1081177" y="419672"/>
            <a:ext cx="9346811" cy="864961"/>
          </a:xfrm>
        </p:spPr>
        <p:txBody>
          <a:bodyPr/>
          <a:lstStyle/>
          <a:p>
            <a:pPr algn="ctr"/>
            <a:r>
              <a:rPr lang="nb-NO" sz="32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Episode 2: Menneskeverd og moral</a:t>
            </a:r>
            <a:br>
              <a:rPr lang="nb-NO" sz="32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br>
            <a:r>
              <a:rPr lang="nb-NO" sz="32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 Endring av ideal</a:t>
            </a:r>
            <a:endParaRPr lang="nb-NO"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537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1A9B8D9-7CC2-4A7E-9A61-6F46E9E3B785}"/>
              </a:ext>
            </a:extLst>
          </p:cNvPr>
          <p:cNvSpPr/>
          <p:nvPr/>
        </p:nvSpPr>
        <p:spPr>
          <a:xfrm>
            <a:off x="0" y="0"/>
            <a:ext cx="12192000" cy="6858000"/>
          </a:xfrm>
          <a:prstGeom prst="rect">
            <a:avLst/>
          </a:prstGeom>
          <a:solidFill>
            <a:srgbClr val="3149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F51E3123-C35D-423C-8509-9D45A3E57ED0}"/>
              </a:ext>
            </a:extLst>
          </p:cNvPr>
          <p:cNvSpPr>
            <a:spLocks noGrp="1"/>
          </p:cNvSpPr>
          <p:nvPr>
            <p:ph type="title"/>
          </p:nvPr>
        </p:nvSpPr>
        <p:spPr/>
        <p:txBody>
          <a:bodyPr/>
          <a:lstStyle/>
          <a:p>
            <a:pPr>
              <a:defRPr/>
            </a:pPr>
            <a:r>
              <a:rPr lang="nb-NO" dirty="0">
                <a:solidFill>
                  <a:schemeClr val="bg1"/>
                </a:solidFill>
              </a:rPr>
              <a:t>Samtalespørsmål andre program</a:t>
            </a:r>
          </a:p>
        </p:txBody>
      </p:sp>
      <p:sp>
        <p:nvSpPr>
          <p:cNvPr id="3" name="Plassholder for innhold 2">
            <a:extLst>
              <a:ext uri="{FF2B5EF4-FFF2-40B4-BE49-F238E27FC236}">
                <a16:creationId xmlns:a16="http://schemas.microsoft.com/office/drawing/2014/main" id="{5C6BC709-C5A6-4D2A-8F20-A8B6A75E7875}"/>
              </a:ext>
            </a:extLst>
          </p:cNvPr>
          <p:cNvSpPr>
            <a:spLocks noGrp="1"/>
          </p:cNvSpPr>
          <p:nvPr>
            <p:ph idx="1"/>
          </p:nvPr>
        </p:nvSpPr>
        <p:spPr>
          <a:xfrm>
            <a:off x="988828" y="1913206"/>
            <a:ext cx="10515600" cy="4217720"/>
          </a:xfrm>
        </p:spPr>
        <p:txBody>
          <a:bodyPr/>
          <a:lstStyle/>
          <a:p>
            <a:pPr marL="457200" indent="-457200">
              <a:buFont typeface="+mj-lt"/>
              <a:buAutoNum type="arabicPeriod"/>
              <a:defRPr/>
            </a:pPr>
            <a:r>
              <a:rPr lang="nb-NO" sz="2000" dirty="0">
                <a:solidFill>
                  <a:schemeClr val="bg1"/>
                </a:solidFill>
              </a:rPr>
              <a:t>Hvilke eksempler kan dere nevne på hva kristningen og kristenretten har betydd?</a:t>
            </a:r>
          </a:p>
          <a:p>
            <a:pPr marL="457200" indent="-457200">
              <a:buFont typeface="+mj-lt"/>
              <a:buAutoNum type="arabicPeriod"/>
              <a:defRPr/>
            </a:pPr>
            <a:r>
              <a:rPr lang="nb-NO" sz="2000" dirty="0">
                <a:solidFill>
                  <a:schemeClr val="bg1"/>
                </a:solidFill>
              </a:rPr>
              <a:t>Hva betydde kristningen for kunnskapsutviklingen i Norge?</a:t>
            </a:r>
          </a:p>
          <a:p>
            <a:pPr marL="457200" indent="-457200">
              <a:buFont typeface="+mj-lt"/>
              <a:buAutoNum type="arabicPeriod"/>
              <a:defRPr/>
            </a:pPr>
            <a:r>
              <a:rPr lang="nb-NO" sz="2000" dirty="0">
                <a:solidFill>
                  <a:schemeClr val="bg1"/>
                </a:solidFill>
              </a:rPr>
              <a:t>Er det en stor konflikt mellom tro og vitenskap? Hvorfor? Hvorfor ikke?</a:t>
            </a:r>
          </a:p>
          <a:p>
            <a:pPr marL="457200" indent="-457200">
              <a:buFont typeface="+mj-lt"/>
              <a:buAutoNum type="arabicPeriod"/>
              <a:defRPr/>
            </a:pPr>
            <a:r>
              <a:rPr lang="nb-NO" sz="2000" dirty="0">
                <a:solidFill>
                  <a:schemeClr val="bg1"/>
                </a:solidFill>
              </a:rPr>
              <a:t>Hva skulle til for å utvikle demokratiet i Norge?</a:t>
            </a:r>
          </a:p>
          <a:p>
            <a:pPr marL="457200" indent="-457200">
              <a:buFont typeface="+mj-lt"/>
              <a:buAutoNum type="arabicPeriod"/>
              <a:defRPr/>
            </a:pPr>
            <a:r>
              <a:rPr lang="nb-NO" sz="2000" dirty="0">
                <a:solidFill>
                  <a:schemeClr val="bg1"/>
                </a:solidFill>
              </a:rPr>
              <a:t>Hvorfor er menneskeverd viktig?</a:t>
            </a:r>
          </a:p>
          <a:p>
            <a:pPr marL="457200" indent="-457200">
              <a:buFont typeface="+mj-lt"/>
              <a:buAutoNum type="arabicPeriod"/>
              <a:defRPr/>
            </a:pPr>
            <a:r>
              <a:rPr lang="nb-NO" sz="2000" dirty="0">
                <a:solidFill>
                  <a:schemeClr val="bg1"/>
                </a:solidFill>
              </a:rPr>
              <a:t>Har mennesket en ukrenkelig verdi?</a:t>
            </a:r>
          </a:p>
          <a:p>
            <a:pPr>
              <a:defRPr/>
            </a:pPr>
            <a:endParaRPr lang="nb-NO" sz="3600" dirty="0">
              <a:solidFill>
                <a:schemeClr val="bg1"/>
              </a:solidFill>
            </a:endParaRPr>
          </a:p>
        </p:txBody>
      </p:sp>
      <p:pic>
        <p:nvPicPr>
          <p:cNvPr id="5" name="Picture 2" descr="Skaperkraft_logo_off-white">
            <a:extLst>
              <a:ext uri="{FF2B5EF4-FFF2-40B4-BE49-F238E27FC236}">
                <a16:creationId xmlns:a16="http://schemas.microsoft.com/office/drawing/2014/main" id="{FD898C71-03AB-08A3-3D7B-67644BDFF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942" y="6319736"/>
            <a:ext cx="2051387" cy="43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212692"/>
      </p:ext>
    </p:ext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9724B3-8185-7A98-F5F9-CF0D6F1CA8EA}"/>
              </a:ext>
            </a:extLst>
          </p:cNvPr>
          <p:cNvSpPr/>
          <p:nvPr/>
        </p:nvSpPr>
        <p:spPr>
          <a:xfrm>
            <a:off x="0" y="-314280"/>
            <a:ext cx="12192001"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solidFill>
                <a:schemeClr val="bg1"/>
              </a:solidFill>
              <a:effectLst>
                <a:outerShdw blurRad="38100" dist="38100" dir="2700000" algn="tl">
                  <a:srgbClr val="000000">
                    <a:alpha val="43137"/>
                  </a:srgbClr>
                </a:outerShdw>
              </a:effectLst>
            </a:endParaRPr>
          </a:p>
        </p:txBody>
      </p:sp>
      <p:pic>
        <p:nvPicPr>
          <p:cNvPr id="9" name="Bilde 8">
            <a:extLst>
              <a:ext uri="{FF2B5EF4-FFF2-40B4-BE49-F238E27FC236}">
                <a16:creationId xmlns:a16="http://schemas.microsoft.com/office/drawing/2014/main" id="{CF3078F9-EB58-9428-FAAC-158698B9215B}"/>
              </a:ext>
            </a:extLst>
          </p:cNvPr>
          <p:cNvPicPr>
            <a:picLocks noChangeAspect="1"/>
          </p:cNvPicPr>
          <p:nvPr/>
        </p:nvPicPr>
        <p:blipFill rotWithShape="1">
          <a:blip r:embed="rId2"/>
          <a:srcRect l="-505" r="23339"/>
          <a:stretch/>
        </p:blipFill>
        <p:spPr>
          <a:xfrm>
            <a:off x="8633635" y="-313240"/>
            <a:ext cx="3558365" cy="2928424"/>
          </a:xfrm>
          <a:prstGeom prst="rect">
            <a:avLst/>
          </a:prstGeom>
        </p:spPr>
      </p:pic>
      <p:pic>
        <p:nvPicPr>
          <p:cNvPr id="7" name="Bilde 6">
            <a:extLst>
              <a:ext uri="{FF2B5EF4-FFF2-40B4-BE49-F238E27FC236}">
                <a16:creationId xmlns:a16="http://schemas.microsoft.com/office/drawing/2014/main" id="{A45C3475-B253-40A2-80AB-06381FD49585}"/>
              </a:ext>
            </a:extLst>
          </p:cNvPr>
          <p:cNvPicPr>
            <a:picLocks noChangeAspect="1"/>
          </p:cNvPicPr>
          <p:nvPr/>
        </p:nvPicPr>
        <p:blipFill rotWithShape="1">
          <a:blip r:embed="rId3"/>
          <a:srcRect l="2454"/>
          <a:stretch/>
        </p:blipFill>
        <p:spPr>
          <a:xfrm>
            <a:off x="0" y="-307675"/>
            <a:ext cx="4654378" cy="2932488"/>
          </a:xfrm>
          <a:prstGeom prst="rect">
            <a:avLst/>
          </a:prstGeom>
        </p:spPr>
      </p:pic>
      <p:pic>
        <p:nvPicPr>
          <p:cNvPr id="12" name="Bilde 11">
            <a:extLst>
              <a:ext uri="{FF2B5EF4-FFF2-40B4-BE49-F238E27FC236}">
                <a16:creationId xmlns:a16="http://schemas.microsoft.com/office/drawing/2014/main" id="{FB7DD3D0-83D1-3327-3063-7312A2D6D93C}"/>
              </a:ext>
            </a:extLst>
          </p:cNvPr>
          <p:cNvPicPr>
            <a:picLocks noChangeAspect="1"/>
          </p:cNvPicPr>
          <p:nvPr/>
        </p:nvPicPr>
        <p:blipFill rotWithShape="1">
          <a:blip r:embed="rId4"/>
          <a:srcRect r="11313"/>
          <a:stretch/>
        </p:blipFill>
        <p:spPr>
          <a:xfrm>
            <a:off x="4287699" y="-314280"/>
            <a:ext cx="4372638" cy="2929111"/>
          </a:xfrm>
          <a:prstGeom prst="rect">
            <a:avLst/>
          </a:prstGeom>
        </p:spPr>
      </p:pic>
      <p:sp>
        <p:nvSpPr>
          <p:cNvPr id="2" name="Tittel 1">
            <a:extLst>
              <a:ext uri="{FF2B5EF4-FFF2-40B4-BE49-F238E27FC236}">
                <a16:creationId xmlns:a16="http://schemas.microsoft.com/office/drawing/2014/main" id="{FFD49E02-A9B2-5EF1-37BF-A01DD2D2DC0A}"/>
              </a:ext>
            </a:extLst>
          </p:cNvPr>
          <p:cNvSpPr>
            <a:spLocks noGrp="1"/>
          </p:cNvSpPr>
          <p:nvPr>
            <p:ph type="title"/>
          </p:nvPr>
        </p:nvSpPr>
        <p:spPr>
          <a:xfrm>
            <a:off x="1979748" y="177457"/>
            <a:ext cx="10515600" cy="1325563"/>
          </a:xfrm>
        </p:spPr>
        <p:txBody>
          <a:bodyPr/>
          <a:lstStyle/>
          <a:p>
            <a:r>
              <a:rPr lang="nb-NO" sz="32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Episode 3: Om rettssystem og demokrati</a:t>
            </a:r>
            <a:endParaRPr lang="nb-NO" sz="3200" dirty="0">
              <a:solidFill>
                <a:schemeClr val="bg1"/>
              </a:solidFill>
              <a:effectLst>
                <a:outerShdw blurRad="38100" dist="38100" dir="2700000" algn="tl">
                  <a:srgbClr val="000000">
                    <a:alpha val="43137"/>
                  </a:srgbClr>
                </a:outerShdw>
              </a:effectLst>
            </a:endParaRPr>
          </a:p>
        </p:txBody>
      </p:sp>
      <p:sp>
        <p:nvSpPr>
          <p:cNvPr id="3" name="Plassholder for innhold 2">
            <a:extLst>
              <a:ext uri="{FF2B5EF4-FFF2-40B4-BE49-F238E27FC236}">
                <a16:creationId xmlns:a16="http://schemas.microsoft.com/office/drawing/2014/main" id="{E7E77777-551E-D702-9CF7-4F3DD021A79A}"/>
              </a:ext>
            </a:extLst>
          </p:cNvPr>
          <p:cNvSpPr>
            <a:spLocks noGrp="1"/>
          </p:cNvSpPr>
          <p:nvPr>
            <p:ph idx="10"/>
          </p:nvPr>
        </p:nvSpPr>
        <p:spPr>
          <a:xfrm>
            <a:off x="787256" y="1611078"/>
            <a:ext cx="11352258" cy="3269238"/>
          </a:xfrm>
        </p:spPr>
        <p:txBody>
          <a:bodyPr/>
          <a:lstStyle/>
          <a:p>
            <a:pPr marL="0" indent="0">
              <a:buNone/>
            </a:pPr>
            <a:r>
              <a:rPr lang="nb-NO" sz="1800" b="1" u="sng"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Hvorfor er Norge et av verdens beste land å bo i?</a:t>
            </a:r>
            <a:endParaRPr lang="nb-NO" sz="18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a:buClr>
                <a:schemeClr val="bg1"/>
              </a:buClr>
            </a:pPr>
            <a:r>
              <a:rPr lang="nb-NO"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Viking-Thor leser fra Kristenretten om </a:t>
            </a:r>
            <a:r>
              <a:rPr lang="nb-NO" dirty="0" err="1">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tingordningen</a:t>
            </a:r>
            <a:r>
              <a:rPr lang="nb-NO"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 </a:t>
            </a:r>
          </a:p>
          <a:p>
            <a:pPr lvl="1">
              <a:buClr>
                <a:schemeClr val="bg1"/>
              </a:buClr>
            </a:pPr>
            <a:r>
              <a:rPr lang="nb-NO"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Hvor mange skal møte, kost og losji om veien er lang osv.) Jørn Øyrehagen Sunde kommenterer. En tanke om demokrati er sådd…</a:t>
            </a:r>
            <a:endParaRPr lang="nb-NO"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a:buClr>
                <a:schemeClr val="bg1"/>
              </a:buClr>
            </a:pPr>
            <a:r>
              <a:rPr lang="nb-NO"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Thor ved korset på Moster. Bilder av det han snakker om, blant annet av flagget vårt, uten kors</a:t>
            </a:r>
            <a:endParaRPr lang="nb-NO"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a:buClr>
                <a:schemeClr val="bg1"/>
              </a:buClr>
            </a:pPr>
            <a:r>
              <a:rPr lang="nb-NO"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Så 5 på gata: </a:t>
            </a:r>
            <a:r>
              <a:rPr lang="nb-NO"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“Hvorfor er Norge et av verdens beste land å bo i?” </a:t>
            </a:r>
            <a:endParaRPr lang="nb-NO"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a:buClr>
                <a:schemeClr val="bg1"/>
              </a:buClr>
            </a:pPr>
            <a:r>
              <a:rPr lang="nb-NO"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Samtale om demokratiets utvikling, og kristen tros betydning for Norge i historien - hvilken plass bør kristen tro ha i dag? </a:t>
            </a:r>
            <a:endParaRPr lang="nb-NO"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a:buClr>
                <a:schemeClr val="bg1"/>
              </a:buClr>
            </a:pPr>
            <a:r>
              <a:rPr lang="nb-NO"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Myteknusing</a:t>
            </a:r>
            <a:endParaRPr lang="nb-NO"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a:buClr>
                <a:schemeClr val="bg1"/>
              </a:buClr>
            </a:pPr>
            <a:r>
              <a:rPr lang="nb-NO"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Geir Lippestad i rettssal, forteller om hvordan rommet fungerer, og behovet for en human rettsstat</a:t>
            </a:r>
          </a:p>
          <a:p>
            <a:pPr>
              <a:buClr>
                <a:schemeClr val="bg1"/>
              </a:buClr>
            </a:pPr>
            <a:r>
              <a:rPr lang="nb-NO"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5 på gata: </a:t>
            </a:r>
            <a:r>
              <a:rPr lang="nb-NO"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“Bør Norge fortsatt være et kristent land?”(Osv.) </a:t>
            </a:r>
            <a:endParaRPr lang="nb-NO"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4" name="Plassholder for lysbildenummer 3">
            <a:extLst>
              <a:ext uri="{FF2B5EF4-FFF2-40B4-BE49-F238E27FC236}">
                <a16:creationId xmlns:a16="http://schemas.microsoft.com/office/drawing/2014/main" id="{7BAEDDD9-22A1-8E9C-8CD1-82131276AF59}"/>
              </a:ext>
            </a:extLst>
          </p:cNvPr>
          <p:cNvSpPr>
            <a:spLocks noGrp="1"/>
          </p:cNvSpPr>
          <p:nvPr>
            <p:ph type="sldNum" sz="quarter" idx="4"/>
          </p:nvPr>
        </p:nvSpPr>
        <p:spPr/>
        <p:txBody>
          <a:bodyPr/>
          <a:lstStyle/>
          <a:p>
            <a:fld id="{DE10C4F6-5574-4C43-A2B1-1332938AA082}" type="slidenum">
              <a:rPr lang="nb-NO" smtClean="0">
                <a:solidFill>
                  <a:schemeClr val="bg1"/>
                </a:solidFill>
                <a:effectLst>
                  <a:outerShdw blurRad="38100" dist="38100" dir="2700000" algn="tl">
                    <a:srgbClr val="000000">
                      <a:alpha val="43137"/>
                    </a:srgbClr>
                  </a:outerShdw>
                </a:effectLst>
              </a:rPr>
              <a:pPr/>
              <a:t>6</a:t>
            </a:fld>
            <a:endParaRPr lang="nb-NO" dirty="0">
              <a:solidFill>
                <a:schemeClr val="bg1"/>
              </a:solidFill>
              <a:effectLst>
                <a:outerShdw blurRad="38100" dist="38100" dir="2700000" algn="tl">
                  <a:srgbClr val="000000">
                    <a:alpha val="43137"/>
                  </a:srgbClr>
                </a:outerShdw>
              </a:effectLst>
            </a:endParaRPr>
          </a:p>
        </p:txBody>
      </p:sp>
      <p:sp>
        <p:nvSpPr>
          <p:cNvPr id="6" name="TekstSylinder 5">
            <a:extLst>
              <a:ext uri="{FF2B5EF4-FFF2-40B4-BE49-F238E27FC236}">
                <a16:creationId xmlns:a16="http://schemas.microsoft.com/office/drawing/2014/main" id="{FD7B59D9-F619-8822-E12F-9704B5A5948D}"/>
              </a:ext>
            </a:extLst>
          </p:cNvPr>
          <p:cNvSpPr txBox="1"/>
          <p:nvPr/>
        </p:nvSpPr>
        <p:spPr>
          <a:xfrm>
            <a:off x="946298" y="4820704"/>
            <a:ext cx="10664455" cy="1477328"/>
          </a:xfrm>
          <a:prstGeom prst="rect">
            <a:avLst/>
          </a:prstGeom>
          <a:solidFill>
            <a:schemeClr val="bg2"/>
          </a:solidFill>
          <a:ln>
            <a:solidFill>
              <a:schemeClr val="bg1"/>
            </a:solidFill>
          </a:ln>
        </p:spPr>
        <p:txBody>
          <a:bodyPr wrap="square" rtlCol="0">
            <a:spAutoFit/>
          </a:bodyPr>
          <a:lstStyle/>
          <a:p>
            <a:r>
              <a:rPr lang="nb-NO" b="1" i="1" dirty="0">
                <a:solidFill>
                  <a:srgbClr val="001A23"/>
                </a:solidFill>
                <a:latin typeface="Arial" panose="020B0604020202020204" pitchFamily="34" charset="0"/>
                <a:ea typeface="Calibri" panose="020F0502020204030204" pitchFamily="34" charset="0"/>
              </a:rPr>
              <a:t>Hvordan oppsummere hva Kristenretten har betydd for Norges utvikling? </a:t>
            </a:r>
          </a:p>
          <a:p>
            <a:r>
              <a:rPr lang="nb-NO" i="1" dirty="0">
                <a:solidFill>
                  <a:srgbClr val="001A23"/>
                </a:solidFill>
                <a:latin typeface="Arial" panose="020B0604020202020204" pitchFamily="34" charset="0"/>
                <a:ea typeface="Calibri" panose="020F0502020204030204" pitchFamily="34" charset="0"/>
              </a:rPr>
              <a:t>Den var «startskuddet for en helt ny måte å tenke på.  Det gikk fra at folk med makt hadde verdi, til at alle hadde verdi. Fra den sterkestes rett til den svakestes rett. Fra et maktsamfunn, til et rettssamfunn. Vi kan si at det ble sådd et frø om likeverd her på Moster i 1024. Det radikale i at guden i den kristne troen hadde gitt sitt liv for absolutt alle, gjorde noe med hvordan man så på det enkelte mennesket.</a:t>
            </a:r>
            <a:r>
              <a:rPr lang="nb-NO" dirty="0">
                <a:solidFill>
                  <a:srgbClr val="001A23"/>
                </a:solidFill>
                <a:latin typeface="Arial" panose="020B0604020202020204" pitchFamily="34" charset="0"/>
                <a:ea typeface="Calibri" panose="020F0502020204030204" pitchFamily="34" charset="0"/>
              </a:rPr>
              <a:t>”</a:t>
            </a:r>
            <a:endParaRPr lang="nb-NO" dirty="0">
              <a:solidFill>
                <a:srgbClr val="001A23"/>
              </a:solidFill>
            </a:endParaRPr>
          </a:p>
        </p:txBody>
      </p:sp>
    </p:spTree>
    <p:extLst>
      <p:ext uri="{BB962C8B-B14F-4D97-AF65-F5344CB8AC3E}">
        <p14:creationId xmlns:p14="http://schemas.microsoft.com/office/powerpoint/2010/main" val="238206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1A9B8D9-7CC2-4A7E-9A61-6F46E9E3B785}"/>
              </a:ext>
            </a:extLst>
          </p:cNvPr>
          <p:cNvSpPr/>
          <p:nvPr/>
        </p:nvSpPr>
        <p:spPr>
          <a:xfrm>
            <a:off x="0" y="0"/>
            <a:ext cx="12192000" cy="6858000"/>
          </a:xfrm>
          <a:prstGeom prst="rect">
            <a:avLst/>
          </a:prstGeom>
          <a:solidFill>
            <a:srgbClr val="3149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F51E3123-C35D-423C-8509-9D45A3E57ED0}"/>
              </a:ext>
            </a:extLst>
          </p:cNvPr>
          <p:cNvSpPr>
            <a:spLocks noGrp="1"/>
          </p:cNvSpPr>
          <p:nvPr>
            <p:ph type="title"/>
          </p:nvPr>
        </p:nvSpPr>
        <p:spPr/>
        <p:txBody>
          <a:bodyPr/>
          <a:lstStyle/>
          <a:p>
            <a:pPr>
              <a:defRPr/>
            </a:pPr>
            <a:r>
              <a:rPr lang="nb-NO" dirty="0">
                <a:solidFill>
                  <a:schemeClr val="bg1"/>
                </a:solidFill>
              </a:rPr>
              <a:t>Samtalespørsmål tredje program</a:t>
            </a:r>
          </a:p>
        </p:txBody>
      </p:sp>
      <p:sp>
        <p:nvSpPr>
          <p:cNvPr id="3" name="Plassholder for innhold 2">
            <a:extLst>
              <a:ext uri="{FF2B5EF4-FFF2-40B4-BE49-F238E27FC236}">
                <a16:creationId xmlns:a16="http://schemas.microsoft.com/office/drawing/2014/main" id="{5C6BC709-C5A6-4D2A-8F20-A8B6A75E7875}"/>
              </a:ext>
            </a:extLst>
          </p:cNvPr>
          <p:cNvSpPr>
            <a:spLocks noGrp="1"/>
          </p:cNvSpPr>
          <p:nvPr>
            <p:ph idx="1"/>
          </p:nvPr>
        </p:nvSpPr>
        <p:spPr>
          <a:xfrm>
            <a:off x="1981201" y="1913206"/>
            <a:ext cx="8435975" cy="4217720"/>
          </a:xfrm>
        </p:spPr>
        <p:txBody>
          <a:bodyPr/>
          <a:lstStyle/>
          <a:p>
            <a:pPr marL="457200" indent="-457200">
              <a:buFont typeface="+mj-lt"/>
              <a:buAutoNum type="arabicPeriod"/>
              <a:defRPr/>
            </a:pPr>
            <a:r>
              <a:rPr lang="nb-NO" sz="2000" dirty="0">
                <a:solidFill>
                  <a:schemeClr val="bg1"/>
                </a:solidFill>
              </a:rPr>
              <a:t>Hvorfor synes mange at Norge er et bra land å bo i?</a:t>
            </a:r>
          </a:p>
          <a:p>
            <a:pPr marL="457200" indent="-457200">
              <a:buFont typeface="+mj-lt"/>
              <a:buAutoNum type="arabicPeriod"/>
              <a:defRPr/>
            </a:pPr>
            <a:r>
              <a:rPr lang="nb-NO" sz="2000" dirty="0">
                <a:solidFill>
                  <a:schemeClr val="bg1"/>
                </a:solidFill>
              </a:rPr>
              <a:t>Hva ligger bak tanken om velferdsordninger for fattige?</a:t>
            </a:r>
          </a:p>
          <a:p>
            <a:pPr marL="457200" indent="-457200">
              <a:buFont typeface="+mj-lt"/>
              <a:buAutoNum type="arabicPeriod"/>
              <a:defRPr/>
            </a:pPr>
            <a:r>
              <a:rPr lang="nb-NO" sz="2000" dirty="0">
                <a:solidFill>
                  <a:schemeClr val="bg1"/>
                </a:solidFill>
              </a:rPr>
              <a:t>Hva bygger en human rettsstat på?</a:t>
            </a:r>
          </a:p>
          <a:p>
            <a:pPr marL="457200" indent="-457200">
              <a:buFont typeface="+mj-lt"/>
              <a:buAutoNum type="arabicPeriod"/>
              <a:defRPr/>
            </a:pPr>
            <a:r>
              <a:rPr lang="nb-NO" sz="2000" dirty="0">
                <a:solidFill>
                  <a:schemeClr val="bg1"/>
                </a:solidFill>
              </a:rPr>
              <a:t>Hvor viktig var kristenretten for utviklingen?</a:t>
            </a:r>
          </a:p>
          <a:p>
            <a:pPr marL="457200" indent="-457200">
              <a:buFont typeface="+mj-lt"/>
              <a:buAutoNum type="arabicPeriod"/>
              <a:defRPr/>
            </a:pPr>
            <a:r>
              <a:rPr lang="nb-NO" sz="2000" dirty="0">
                <a:solidFill>
                  <a:schemeClr val="bg1"/>
                </a:solidFill>
              </a:rPr>
              <a:t>Kan vi være et kristent samfunn? Bør vi?</a:t>
            </a:r>
          </a:p>
          <a:p>
            <a:pPr marL="457200" indent="-457200">
              <a:buFont typeface="+mj-lt"/>
              <a:buAutoNum type="arabicPeriod"/>
              <a:defRPr/>
            </a:pPr>
            <a:r>
              <a:rPr lang="nb-NO" sz="2000" dirty="0">
                <a:solidFill>
                  <a:schemeClr val="bg1"/>
                </a:solidFill>
              </a:rPr>
              <a:t>Hvordan feire Nasjonaljubileet i 2030 i en flerkulturell tid?</a:t>
            </a:r>
            <a:br>
              <a:rPr lang="nb-NO" sz="2000" dirty="0">
                <a:solidFill>
                  <a:schemeClr val="bg1"/>
                </a:solidFill>
              </a:rPr>
            </a:br>
            <a:endParaRPr lang="nb-NO" sz="2000" dirty="0">
              <a:solidFill>
                <a:schemeClr val="bg1"/>
              </a:solidFill>
            </a:endParaRPr>
          </a:p>
          <a:p>
            <a:pPr>
              <a:defRPr/>
            </a:pPr>
            <a:endParaRPr lang="nb-NO" sz="3600" dirty="0">
              <a:solidFill>
                <a:schemeClr val="bg1"/>
              </a:solidFill>
            </a:endParaRPr>
          </a:p>
        </p:txBody>
      </p:sp>
      <p:pic>
        <p:nvPicPr>
          <p:cNvPr id="5" name="Picture 2" descr="Skaperkraft_logo_off-white">
            <a:extLst>
              <a:ext uri="{FF2B5EF4-FFF2-40B4-BE49-F238E27FC236}">
                <a16:creationId xmlns:a16="http://schemas.microsoft.com/office/drawing/2014/main" id="{3477113E-F807-75DF-E00F-A50124AF77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942" y="6319736"/>
            <a:ext cx="2051387" cy="43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267170"/>
      </p:ext>
    </p:extLst>
  </p:cSld>
  <p:clrMapOvr>
    <a:masterClrMapping/>
  </p:clrMapOvr>
  <p:transition>
    <p:dissolve/>
  </p:transition>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Office-tema</vt:lpstr>
      <vt:lpstr>Kristenretten 1000 år - Samtaleguider</vt:lpstr>
      <vt:lpstr>Episode 1- forhistorien og kristningskongene </vt:lpstr>
      <vt:lpstr>Samtalespørsmål første program</vt:lpstr>
      <vt:lpstr>Episode 2: Menneskeverd og moral - Endring av ideal</vt:lpstr>
      <vt:lpstr>Samtalespørsmål andre program</vt:lpstr>
      <vt:lpstr>Episode 3: Om rettssystem og demokrati</vt:lpstr>
      <vt:lpstr>Samtalespørsmål tredje 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cp:revision>
  <dcterms:created xsi:type="dcterms:W3CDTF">2024-02-13T21:26:23Z</dcterms:created>
  <dcterms:modified xsi:type="dcterms:W3CDTF">2024-02-15T08:26:45Z</dcterms:modified>
</cp:coreProperties>
</file>