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64" r:id="rId5"/>
    <p:sldId id="265" r:id="rId6"/>
    <p:sldId id="266"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9" autoAdjust="0"/>
    <p:restoredTop sz="94660"/>
  </p:normalViewPr>
  <p:slideViewPr>
    <p:cSldViewPr snapToGrid="0">
      <p:cViewPr varScale="1">
        <p:scale>
          <a:sx n="85" d="100"/>
          <a:sy n="85" d="100"/>
        </p:scale>
        <p:origin x="10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27240-6C1F-4415-91A4-6D37DA2541C2}" type="datetimeFigureOut">
              <a:rPr lang="nb-NO" smtClean="0"/>
              <a:t>22.09.2016</a:t>
            </a:fld>
            <a:endParaRPr lang="nb-NO"/>
          </a:p>
        </p:txBody>
      </p:sp>
      <p:sp>
        <p:nvSpPr>
          <p:cNvPr id="4" name="Plassholder for lysbil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515F35-546F-4F82-88C1-DD7B4BA4C10A}" type="slidenum">
              <a:rPr lang="nb-NO" smtClean="0"/>
              <a:t>‹#›</a:t>
            </a:fld>
            <a:endParaRPr lang="nb-NO"/>
          </a:p>
        </p:txBody>
      </p:sp>
    </p:spTree>
    <p:extLst>
      <p:ext uri="{BB962C8B-B14F-4D97-AF65-F5344CB8AC3E}">
        <p14:creationId xmlns:p14="http://schemas.microsoft.com/office/powerpoint/2010/main" val="2967768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FE515F35-546F-4F82-88C1-DD7B4BA4C10A}" type="slidenum">
              <a:rPr lang="nb-NO" smtClean="0"/>
              <a:t>1</a:t>
            </a:fld>
            <a:endParaRPr lang="nb-NO"/>
          </a:p>
        </p:txBody>
      </p:sp>
    </p:spTree>
    <p:extLst>
      <p:ext uri="{BB962C8B-B14F-4D97-AF65-F5344CB8AC3E}">
        <p14:creationId xmlns:p14="http://schemas.microsoft.com/office/powerpoint/2010/main" val="2181491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Lutherske verdensforbund: «Nåden» som hovedord. 1)</a:t>
            </a:r>
            <a:r>
              <a:rPr lang="nb-NO" baseline="0" dirty="0"/>
              <a:t> Frelsen – ikke til salgs 2) Mennesket – ikke til salgs 3) Skaperverket – ikke til salgs</a:t>
            </a:r>
            <a:endParaRPr lang="nb-NO" dirty="0"/>
          </a:p>
        </p:txBody>
      </p:sp>
      <p:sp>
        <p:nvSpPr>
          <p:cNvPr id="4" name="Plassholder for lysbildenummer 3"/>
          <p:cNvSpPr>
            <a:spLocks noGrp="1"/>
          </p:cNvSpPr>
          <p:nvPr>
            <p:ph type="sldNum" sz="quarter" idx="10"/>
          </p:nvPr>
        </p:nvSpPr>
        <p:spPr/>
        <p:txBody>
          <a:bodyPr/>
          <a:lstStyle/>
          <a:p>
            <a:fld id="{FE515F35-546F-4F82-88C1-DD7B4BA4C10A}" type="slidenum">
              <a:rPr lang="nb-NO" smtClean="0"/>
              <a:t>2</a:t>
            </a:fld>
            <a:endParaRPr lang="nb-NO"/>
          </a:p>
        </p:txBody>
      </p:sp>
    </p:spTree>
    <p:extLst>
      <p:ext uri="{BB962C8B-B14F-4D97-AF65-F5344CB8AC3E}">
        <p14:creationId xmlns:p14="http://schemas.microsoft.com/office/powerpoint/2010/main" val="611274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E515F35-546F-4F82-88C1-DD7B4BA4C10A}" type="slidenum">
              <a:rPr lang="nb-NO" smtClean="0"/>
              <a:t>3</a:t>
            </a:fld>
            <a:endParaRPr lang="nb-NO"/>
          </a:p>
        </p:txBody>
      </p:sp>
    </p:spTree>
    <p:extLst>
      <p:ext uri="{BB962C8B-B14F-4D97-AF65-F5344CB8AC3E}">
        <p14:creationId xmlns:p14="http://schemas.microsoft.com/office/powerpoint/2010/main" val="781580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E515F35-546F-4F82-88C1-DD7B4BA4C10A}" type="slidenum">
              <a:rPr lang="nb-NO" smtClean="0"/>
              <a:t>4</a:t>
            </a:fld>
            <a:endParaRPr lang="nb-NO"/>
          </a:p>
        </p:txBody>
      </p:sp>
    </p:spTree>
    <p:extLst>
      <p:ext uri="{BB962C8B-B14F-4D97-AF65-F5344CB8AC3E}">
        <p14:creationId xmlns:p14="http://schemas.microsoft.com/office/powerpoint/2010/main" val="2876141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E515F35-546F-4F82-88C1-DD7B4BA4C10A}" type="slidenum">
              <a:rPr lang="nb-NO" smtClean="0"/>
              <a:t>5</a:t>
            </a:fld>
            <a:endParaRPr lang="nb-NO"/>
          </a:p>
        </p:txBody>
      </p:sp>
    </p:spTree>
    <p:extLst>
      <p:ext uri="{BB962C8B-B14F-4D97-AF65-F5344CB8AC3E}">
        <p14:creationId xmlns:p14="http://schemas.microsoft.com/office/powerpoint/2010/main" val="1194954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FE515F35-546F-4F82-88C1-DD7B4BA4C10A}" type="slidenum">
              <a:rPr lang="nb-NO" smtClean="0"/>
              <a:t>6</a:t>
            </a:fld>
            <a:endParaRPr lang="nb-NO"/>
          </a:p>
        </p:txBody>
      </p:sp>
    </p:spTree>
    <p:extLst>
      <p:ext uri="{BB962C8B-B14F-4D97-AF65-F5344CB8AC3E}">
        <p14:creationId xmlns:p14="http://schemas.microsoft.com/office/powerpoint/2010/main" val="3981093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b-NO"/>
              <a:t>Klikk for å redigere tittelstil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7F09CB93-58C4-4B67-8AC2-A493F0C71F55}" type="datetimeFigureOut">
              <a:rPr lang="nb-NO" smtClean="0"/>
              <a:t>22.09.2016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2268942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7F09CB93-58C4-4B67-8AC2-A493F0C71F55}" type="datetimeFigureOut">
              <a:rPr lang="nb-NO" smtClean="0"/>
              <a:t>22.09.2016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203259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7F09CB93-58C4-4B67-8AC2-A493F0C71F55}" type="datetimeFigureOut">
              <a:rPr lang="nb-NO" smtClean="0"/>
              <a:t>22.09.2016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2571808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7F09CB93-58C4-4B67-8AC2-A493F0C71F55}" type="datetimeFigureOut">
              <a:rPr lang="nb-NO" smtClean="0"/>
              <a:t>22.09.2016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246905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b-NO"/>
              <a:t>Klikk for å redigere tittelstil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sp>
        <p:nvSpPr>
          <p:cNvPr id="4" name="Date Placeholder 3"/>
          <p:cNvSpPr>
            <a:spLocks noGrp="1"/>
          </p:cNvSpPr>
          <p:nvPr>
            <p:ph type="dt" sz="half" idx="10"/>
          </p:nvPr>
        </p:nvSpPr>
        <p:spPr/>
        <p:txBody>
          <a:bodyPr/>
          <a:lstStyle/>
          <a:p>
            <a:fld id="{7F09CB93-58C4-4B67-8AC2-A493F0C71F55}" type="datetimeFigureOut">
              <a:rPr lang="nb-NO" smtClean="0"/>
              <a:t>22.09.2016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1719253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7F09CB93-58C4-4B67-8AC2-A493F0C71F55}" type="datetimeFigureOut">
              <a:rPr lang="nb-NO" smtClean="0"/>
              <a:t>22.09.2016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492102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b-NO"/>
              <a:t>Klikk for å redigere tittelstil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Content Placeholder 3"/>
          <p:cNvSpPr>
            <a:spLocks noGrp="1"/>
          </p:cNvSpPr>
          <p:nvPr>
            <p:ph sz="half" idx="2"/>
          </p:nvPr>
        </p:nvSpPr>
        <p:spPr>
          <a:xfrm>
            <a:off x="629842" y="2505075"/>
            <a:ext cx="3868340"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Content Placeholder 5"/>
          <p:cNvSpPr>
            <a:spLocks noGrp="1"/>
          </p:cNvSpPr>
          <p:nvPr>
            <p:ph sz="quarter" idx="4"/>
          </p:nvPr>
        </p:nvSpPr>
        <p:spPr>
          <a:xfrm>
            <a:off x="4629150" y="2505075"/>
            <a:ext cx="3887391" cy="368458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7F09CB93-58C4-4B67-8AC2-A493F0C71F55}" type="datetimeFigureOut">
              <a:rPr lang="nb-NO" smtClean="0"/>
              <a:t>22.09.2016</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323168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7F09CB93-58C4-4B67-8AC2-A493F0C71F55}" type="datetimeFigureOut">
              <a:rPr lang="nb-NO" smtClean="0"/>
              <a:t>22.09.2016</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2610659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9CB93-58C4-4B67-8AC2-A493F0C71F55}" type="datetimeFigureOut">
              <a:rPr lang="nb-NO" smtClean="0"/>
              <a:t>22.09.2016</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229995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Date Placeholder 4"/>
          <p:cNvSpPr>
            <a:spLocks noGrp="1"/>
          </p:cNvSpPr>
          <p:nvPr>
            <p:ph type="dt" sz="half" idx="10"/>
          </p:nvPr>
        </p:nvSpPr>
        <p:spPr/>
        <p:txBody>
          <a:bodyPr/>
          <a:lstStyle/>
          <a:p>
            <a:fld id="{7F09CB93-58C4-4B67-8AC2-A493F0C71F55}" type="datetimeFigureOut">
              <a:rPr lang="nb-NO" smtClean="0"/>
              <a:t>22.09.2016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3580457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Date Placeholder 4"/>
          <p:cNvSpPr>
            <a:spLocks noGrp="1"/>
          </p:cNvSpPr>
          <p:nvPr>
            <p:ph type="dt" sz="half" idx="10"/>
          </p:nvPr>
        </p:nvSpPr>
        <p:spPr/>
        <p:txBody>
          <a:bodyPr/>
          <a:lstStyle/>
          <a:p>
            <a:fld id="{7F09CB93-58C4-4B67-8AC2-A493F0C71F55}" type="datetimeFigureOut">
              <a:rPr lang="nb-NO" smtClean="0"/>
              <a:t>22.09.2016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98F7894-B3AC-4A88-ABF2-8762ADD7076F}" type="slidenum">
              <a:rPr lang="nb-NO" smtClean="0"/>
              <a:t>‹#›</a:t>
            </a:fld>
            <a:endParaRPr lang="nb-NO"/>
          </a:p>
        </p:txBody>
      </p:sp>
    </p:spTree>
    <p:extLst>
      <p:ext uri="{BB962C8B-B14F-4D97-AF65-F5344CB8AC3E}">
        <p14:creationId xmlns:p14="http://schemas.microsoft.com/office/powerpoint/2010/main" val="3103604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9CB93-58C4-4B67-8AC2-A493F0C71F55}" type="datetimeFigureOut">
              <a:rPr lang="nb-NO" smtClean="0"/>
              <a:t>22.09.2016</a:t>
            </a:fld>
            <a:endParaRPr lang="nb-N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F7894-B3AC-4A88-ABF2-8762ADD7076F}" type="slidenum">
              <a:rPr lang="nb-NO" smtClean="0"/>
              <a:t>‹#›</a:t>
            </a:fld>
            <a:endParaRPr lang="nb-NO"/>
          </a:p>
        </p:txBody>
      </p:sp>
    </p:spTree>
    <p:extLst>
      <p:ext uri="{BB962C8B-B14F-4D97-AF65-F5344CB8AC3E}">
        <p14:creationId xmlns:p14="http://schemas.microsoft.com/office/powerpoint/2010/main" val="2326951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908733" y="1699022"/>
            <a:ext cx="4913795" cy="1790700"/>
          </a:xfrm>
        </p:spPr>
        <p:txBody>
          <a:bodyPr/>
          <a:lstStyle/>
          <a:p>
            <a:r>
              <a:rPr lang="nb-NO" dirty="0"/>
              <a:t>Jubileumsåret </a:t>
            </a:r>
            <a:br>
              <a:rPr lang="nb-NO" dirty="0"/>
            </a:br>
            <a:r>
              <a:rPr lang="nb-NO" dirty="0"/>
              <a:t>2017</a:t>
            </a:r>
          </a:p>
        </p:txBody>
      </p:sp>
      <p:sp>
        <p:nvSpPr>
          <p:cNvPr id="3" name="Undertittel 2"/>
          <p:cNvSpPr>
            <a:spLocks noGrp="1"/>
          </p:cNvSpPr>
          <p:nvPr>
            <p:ph type="subTitle" idx="1"/>
          </p:nvPr>
        </p:nvSpPr>
        <p:spPr/>
        <p:txBody>
          <a:bodyPr>
            <a:normAutofit lnSpcReduction="10000"/>
          </a:bodyPr>
          <a:lstStyle/>
          <a:p>
            <a:r>
              <a:rPr lang="nb-NO" dirty="0"/>
              <a:t>Fredrikstad by 450 år</a:t>
            </a:r>
          </a:p>
          <a:p>
            <a:r>
              <a:rPr lang="nb-NO" dirty="0"/>
              <a:t>Reformasjonen 500 år</a:t>
            </a:r>
          </a:p>
          <a:p>
            <a:endParaRPr lang="nb-NO" dirty="0"/>
          </a:p>
          <a:p>
            <a:r>
              <a:rPr lang="nb-NO" i="1" dirty="0"/>
              <a:t>Status – september 2016</a:t>
            </a:r>
          </a:p>
        </p:txBody>
      </p:sp>
      <p:pic>
        <p:nvPicPr>
          <p:cNvPr id="4" name="Bilde 3"/>
          <p:cNvPicPr>
            <a:picLocks noChangeAspect="1"/>
          </p:cNvPicPr>
          <p:nvPr/>
        </p:nvPicPr>
        <p:blipFill>
          <a:blip r:embed="rId3"/>
          <a:stretch>
            <a:fillRect/>
          </a:stretch>
        </p:blipFill>
        <p:spPr>
          <a:xfrm>
            <a:off x="6570157" y="1580192"/>
            <a:ext cx="2160000" cy="3295946"/>
          </a:xfrm>
          <a:prstGeom prst="rect">
            <a:avLst/>
          </a:prstGeom>
        </p:spPr>
      </p:pic>
      <p:pic>
        <p:nvPicPr>
          <p:cNvPr id="6" name="Bilde 5"/>
          <p:cNvPicPr>
            <a:picLocks noChangeAspect="1"/>
          </p:cNvPicPr>
          <p:nvPr/>
        </p:nvPicPr>
        <p:blipFill rotWithShape="1">
          <a:blip r:embed="rId4"/>
          <a:srcRect l="22838" r="26585" b="8105"/>
          <a:stretch/>
        </p:blipFill>
        <p:spPr>
          <a:xfrm>
            <a:off x="413843" y="2913856"/>
            <a:ext cx="2160000" cy="3924563"/>
          </a:xfrm>
          <a:prstGeom prst="rect">
            <a:avLst/>
          </a:prstGeom>
        </p:spPr>
      </p:pic>
    </p:spTree>
    <p:extLst>
      <p:ext uri="{BB962C8B-B14F-4D97-AF65-F5344CB8AC3E}">
        <p14:creationId xmlns:p14="http://schemas.microsoft.com/office/powerpoint/2010/main" val="665721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3"/>
          <a:stretch>
            <a:fillRect/>
          </a:stretch>
        </p:blipFill>
        <p:spPr>
          <a:xfrm>
            <a:off x="383166" y="1034611"/>
            <a:ext cx="1319510" cy="2401396"/>
          </a:xfrm>
          <a:prstGeom prst="rect">
            <a:avLst/>
          </a:prstGeom>
        </p:spPr>
      </p:pic>
      <p:pic>
        <p:nvPicPr>
          <p:cNvPr id="3" name="Bilde 2"/>
          <p:cNvPicPr>
            <a:picLocks noChangeAspect="1"/>
          </p:cNvPicPr>
          <p:nvPr/>
        </p:nvPicPr>
        <p:blipFill>
          <a:blip r:embed="rId4"/>
          <a:stretch>
            <a:fillRect/>
          </a:stretch>
        </p:blipFill>
        <p:spPr>
          <a:xfrm>
            <a:off x="434546" y="3714949"/>
            <a:ext cx="1216750" cy="1858637"/>
          </a:xfrm>
          <a:prstGeom prst="rect">
            <a:avLst/>
          </a:prstGeom>
        </p:spPr>
      </p:pic>
      <p:sp>
        <p:nvSpPr>
          <p:cNvPr id="4" name="TekstSylinder 3"/>
          <p:cNvSpPr txBox="1"/>
          <p:nvPr/>
        </p:nvSpPr>
        <p:spPr>
          <a:xfrm>
            <a:off x="2317533" y="1330218"/>
            <a:ext cx="6006662" cy="4108817"/>
          </a:xfrm>
          <a:prstGeom prst="rect">
            <a:avLst/>
          </a:prstGeom>
          <a:noFill/>
        </p:spPr>
        <p:txBody>
          <a:bodyPr wrap="square" rtlCol="0">
            <a:spAutoFit/>
          </a:bodyPr>
          <a:lstStyle/>
          <a:p>
            <a:pPr algn="ctr"/>
            <a:r>
              <a:rPr lang="nb-NO" b="1" dirty="0"/>
              <a:t>2017 – et år to med jubileer:</a:t>
            </a:r>
          </a:p>
          <a:p>
            <a:r>
              <a:rPr lang="nb-NO" dirty="0" err="1"/>
              <a:t>Byjubileet</a:t>
            </a:r>
            <a:r>
              <a:rPr lang="nb-NO" dirty="0"/>
              <a:t> og reformasjonen henger historisk og tematisk sammen, og derfor kan utfylle og forsterke hverandre.</a:t>
            </a:r>
          </a:p>
          <a:p>
            <a:endParaRPr lang="nb-NO" dirty="0"/>
          </a:p>
          <a:p>
            <a:r>
              <a:rPr lang="nb-NO" dirty="0"/>
              <a:t>Luther og reformasjonen fikk betydning for by- og samfunnsutvikling, og kan gi nøkler til å forstå vår tid. </a:t>
            </a:r>
          </a:p>
          <a:p>
            <a:endParaRPr lang="nb-NO" dirty="0"/>
          </a:p>
          <a:p>
            <a:r>
              <a:rPr lang="nb-NO" dirty="0"/>
              <a:t>Innspill fra kirken til jubileumsåret:</a:t>
            </a:r>
          </a:p>
          <a:p>
            <a:pPr marL="257175" indent="-257175">
              <a:buFont typeface="Arial" panose="020B0604020202020204" pitchFamily="34" charset="0"/>
              <a:buChar char="•"/>
            </a:pPr>
            <a:r>
              <a:rPr lang="nb-NO" dirty="0"/>
              <a:t>Vi ønsker </a:t>
            </a:r>
            <a:r>
              <a:rPr lang="nb-NO" b="1" dirty="0"/>
              <a:t>å fylle byen med</a:t>
            </a:r>
            <a:r>
              <a:rPr lang="nb-NO" dirty="0"/>
              <a:t> </a:t>
            </a:r>
            <a:r>
              <a:rPr lang="nb-NO" b="1" dirty="0"/>
              <a:t>liv</a:t>
            </a:r>
            <a:r>
              <a:rPr lang="nb-NO" dirty="0"/>
              <a:t>. Særlig vil vi løfte fram </a:t>
            </a:r>
            <a:r>
              <a:rPr lang="nb-NO" b="1" dirty="0"/>
              <a:t>barna og de unge</a:t>
            </a:r>
            <a:r>
              <a:rPr lang="nb-NO" dirty="0"/>
              <a:t> som medborgere.</a:t>
            </a:r>
          </a:p>
          <a:p>
            <a:pPr marL="257175" indent="-257175">
              <a:buFont typeface="Arial" panose="020B0604020202020204" pitchFamily="34" charset="0"/>
              <a:buChar char="•"/>
            </a:pPr>
            <a:r>
              <a:rPr lang="nb-NO" dirty="0"/>
              <a:t>Fredrikstad som et sted der vi forvalter </a:t>
            </a:r>
            <a:r>
              <a:rPr lang="nb-NO" b="1" dirty="0"/>
              <a:t>det som ikke er til salgs:</a:t>
            </a:r>
            <a:r>
              <a:rPr lang="nb-NO" dirty="0"/>
              <a:t> fellesskapet, menneskene, skaperverket.</a:t>
            </a:r>
          </a:p>
          <a:p>
            <a:pPr marL="257175" indent="-257175">
              <a:buFont typeface="Arial" panose="020B0604020202020204" pitchFamily="34" charset="0"/>
              <a:buChar char="•"/>
            </a:pPr>
            <a:r>
              <a:rPr lang="nb-NO" dirty="0"/>
              <a:t>At </a:t>
            </a:r>
            <a:r>
              <a:rPr lang="nb-NO" b="1" dirty="0"/>
              <a:t>marginaliserte og ensomme </a:t>
            </a:r>
            <a:r>
              <a:rPr lang="nb-NO" dirty="0"/>
              <a:t>inkluderes i feiringen.</a:t>
            </a:r>
          </a:p>
          <a:p>
            <a:endParaRPr lang="nb-NO" sz="1350" dirty="0"/>
          </a:p>
          <a:p>
            <a:endParaRPr lang="nb-NO" sz="1350" dirty="0"/>
          </a:p>
        </p:txBody>
      </p:sp>
    </p:spTree>
    <p:extLst>
      <p:ext uri="{BB962C8B-B14F-4D97-AF65-F5344CB8AC3E}">
        <p14:creationId xmlns:p14="http://schemas.microsoft.com/office/powerpoint/2010/main" val="3789232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3"/>
          <a:stretch>
            <a:fillRect/>
          </a:stretch>
        </p:blipFill>
        <p:spPr>
          <a:xfrm>
            <a:off x="383166" y="1034611"/>
            <a:ext cx="1319510" cy="2401396"/>
          </a:xfrm>
          <a:prstGeom prst="rect">
            <a:avLst/>
          </a:prstGeom>
        </p:spPr>
      </p:pic>
      <p:pic>
        <p:nvPicPr>
          <p:cNvPr id="3" name="Bilde 2"/>
          <p:cNvPicPr>
            <a:picLocks noChangeAspect="1"/>
          </p:cNvPicPr>
          <p:nvPr/>
        </p:nvPicPr>
        <p:blipFill>
          <a:blip r:embed="rId4"/>
          <a:stretch>
            <a:fillRect/>
          </a:stretch>
        </p:blipFill>
        <p:spPr>
          <a:xfrm>
            <a:off x="434546" y="3714949"/>
            <a:ext cx="1216750" cy="1858637"/>
          </a:xfrm>
          <a:prstGeom prst="rect">
            <a:avLst/>
          </a:prstGeom>
        </p:spPr>
      </p:pic>
      <p:sp>
        <p:nvSpPr>
          <p:cNvPr id="4" name="TekstSylinder 3"/>
          <p:cNvSpPr txBox="1"/>
          <p:nvPr/>
        </p:nvSpPr>
        <p:spPr>
          <a:xfrm>
            <a:off x="2317533" y="1330216"/>
            <a:ext cx="6006662" cy="5009064"/>
          </a:xfrm>
          <a:prstGeom prst="rect">
            <a:avLst/>
          </a:prstGeom>
          <a:noFill/>
        </p:spPr>
        <p:txBody>
          <a:bodyPr wrap="square" rtlCol="0">
            <a:spAutoFit/>
          </a:bodyPr>
          <a:lstStyle/>
          <a:p>
            <a:pPr algn="ctr"/>
            <a:r>
              <a:rPr lang="nb-NO" b="1" dirty="0"/>
              <a:t>Kirkens planer i jubileumsåret:</a:t>
            </a:r>
          </a:p>
          <a:p>
            <a:pPr algn="ctr"/>
            <a:endParaRPr lang="nb-NO" b="1" dirty="0"/>
          </a:p>
          <a:p>
            <a:pPr marL="214313" indent="-214313">
              <a:buFont typeface="Arial" panose="020B0604020202020204" pitchFamily="34" charset="0"/>
              <a:buChar char="•"/>
            </a:pPr>
            <a:r>
              <a:rPr lang="nb-NO" b="1" dirty="0"/>
              <a:t>Fem sentrale «fyrtårn»</a:t>
            </a:r>
            <a:r>
              <a:rPr lang="nb-NO" dirty="0"/>
              <a:t>-arrangement:</a:t>
            </a:r>
          </a:p>
          <a:p>
            <a:pPr marL="342900" indent="-342900">
              <a:buFont typeface="+mj-lt"/>
              <a:buAutoNum type="arabicParenR"/>
            </a:pPr>
            <a:r>
              <a:rPr lang="nb-NO" dirty="0"/>
              <a:t>	Jazzgudstjeneste i jubileumsuka, søndag 17. september</a:t>
            </a:r>
          </a:p>
          <a:p>
            <a:pPr marL="342900" indent="-342900">
              <a:buFont typeface="+mj-lt"/>
              <a:buAutoNum type="arabicParenR"/>
            </a:pPr>
            <a:r>
              <a:rPr lang="nb-NO" dirty="0"/>
              <a:t>	«- et langbord i verden», gjestebud i gata, lørdag 9. sept.</a:t>
            </a:r>
          </a:p>
          <a:p>
            <a:pPr marL="342900" indent="-342900">
              <a:buFont typeface="+mj-lt"/>
              <a:buAutoNum type="arabicParenR"/>
            </a:pPr>
            <a:r>
              <a:rPr lang="nb-NO" dirty="0"/>
              <a:t>	«Fire bryllup og en gravferd» – salmekonsert 21. mai</a:t>
            </a:r>
          </a:p>
          <a:p>
            <a:pPr marL="342900" indent="-342900">
              <a:buFont typeface="+mj-lt"/>
              <a:buAutoNum type="arabicParenR"/>
            </a:pPr>
            <a:r>
              <a:rPr lang="nb-NO" dirty="0"/>
              <a:t>	«Luthers teser og en dør» – skoleprosjekt i oktober</a:t>
            </a:r>
          </a:p>
          <a:p>
            <a:pPr marL="342900" indent="-342900">
              <a:buFont typeface="+mj-lt"/>
              <a:buAutoNum type="arabicParenR"/>
            </a:pPr>
            <a:r>
              <a:rPr lang="nb-NO" dirty="0"/>
              <a:t>	«Til Frederik» – vandreteater som knytter jubileene 	sammen, i september</a:t>
            </a:r>
          </a:p>
          <a:p>
            <a:pPr marL="257175" indent="-257175">
              <a:buFont typeface="Arial" panose="020B0604020202020204" pitchFamily="34" charset="0"/>
              <a:buChar char="•"/>
            </a:pPr>
            <a:r>
              <a:rPr lang="nb-NO" dirty="0"/>
              <a:t>Konserter, gudstjenester og foredrag gjennom hele året i </a:t>
            </a:r>
            <a:r>
              <a:rPr lang="nb-NO" b="1" dirty="0"/>
              <a:t>byens kirker</a:t>
            </a:r>
            <a:r>
              <a:rPr lang="nb-NO" dirty="0"/>
              <a:t> med ulike vinklinger på jubileene</a:t>
            </a:r>
          </a:p>
          <a:p>
            <a:pPr marL="257175" indent="-257175">
              <a:buFont typeface="Arial" panose="020B0604020202020204" pitchFamily="34" charset="0"/>
              <a:buChar char="•"/>
            </a:pPr>
            <a:r>
              <a:rPr lang="nb-NO" b="1" dirty="0"/>
              <a:t>Samarbeid</a:t>
            </a:r>
            <a:r>
              <a:rPr lang="nb-NO" dirty="0"/>
              <a:t> med mange aktører: </a:t>
            </a:r>
            <a:r>
              <a:rPr lang="nb-NO" dirty="0" err="1"/>
              <a:t>Byjubileet</a:t>
            </a:r>
            <a:r>
              <a:rPr lang="nb-NO" dirty="0"/>
              <a:t>, Litteraturhuset, biblioteket, «Ord i grenseland», Bymisjonen, frikirker, kulturlivet</a:t>
            </a:r>
          </a:p>
          <a:p>
            <a:pPr marL="257175" indent="-257175">
              <a:buFont typeface="Arial" panose="020B0604020202020204" pitchFamily="34" charset="0"/>
              <a:buChar char="•"/>
            </a:pPr>
            <a:r>
              <a:rPr lang="nb-NO" dirty="0"/>
              <a:t>Kirkerådets </a:t>
            </a:r>
            <a:r>
              <a:rPr lang="nb-NO" b="1" dirty="0"/>
              <a:t>fire temagudstjenester</a:t>
            </a:r>
            <a:r>
              <a:rPr lang="nb-NO" dirty="0"/>
              <a:t>: 27. </a:t>
            </a:r>
            <a:r>
              <a:rPr lang="nb-NO" dirty="0" err="1"/>
              <a:t>aug</a:t>
            </a:r>
            <a:r>
              <a:rPr lang="nb-NO" dirty="0"/>
              <a:t> (Nåden alene), 17. </a:t>
            </a:r>
            <a:r>
              <a:rPr lang="nb-NO" dirty="0" err="1"/>
              <a:t>sept</a:t>
            </a:r>
            <a:r>
              <a:rPr lang="nb-NO" dirty="0"/>
              <a:t> (Skaperverket, ikke til salgs), 15. </a:t>
            </a:r>
            <a:r>
              <a:rPr lang="nb-NO" dirty="0" err="1"/>
              <a:t>okt</a:t>
            </a:r>
            <a:r>
              <a:rPr lang="nb-NO"/>
              <a:t> (Frelsen</a:t>
            </a:r>
            <a:r>
              <a:rPr lang="nb-NO" dirty="0"/>
              <a:t>, ikke til salgs), 19. nov (Mennesker, ikke til salgs)</a:t>
            </a:r>
          </a:p>
          <a:p>
            <a:endParaRPr lang="nb-NO" sz="1350" dirty="0"/>
          </a:p>
        </p:txBody>
      </p:sp>
    </p:spTree>
    <p:extLst>
      <p:ext uri="{BB962C8B-B14F-4D97-AF65-F5344CB8AC3E}">
        <p14:creationId xmlns:p14="http://schemas.microsoft.com/office/powerpoint/2010/main" val="389859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3"/>
          <a:stretch>
            <a:fillRect/>
          </a:stretch>
        </p:blipFill>
        <p:spPr>
          <a:xfrm>
            <a:off x="383166" y="1034611"/>
            <a:ext cx="1319510" cy="2401396"/>
          </a:xfrm>
          <a:prstGeom prst="rect">
            <a:avLst/>
          </a:prstGeom>
        </p:spPr>
      </p:pic>
      <p:pic>
        <p:nvPicPr>
          <p:cNvPr id="3" name="Bilde 2"/>
          <p:cNvPicPr>
            <a:picLocks noChangeAspect="1"/>
          </p:cNvPicPr>
          <p:nvPr/>
        </p:nvPicPr>
        <p:blipFill>
          <a:blip r:embed="rId4"/>
          <a:stretch>
            <a:fillRect/>
          </a:stretch>
        </p:blipFill>
        <p:spPr>
          <a:xfrm>
            <a:off x="434546" y="3714949"/>
            <a:ext cx="1216750" cy="1858637"/>
          </a:xfrm>
          <a:prstGeom prst="rect">
            <a:avLst/>
          </a:prstGeom>
        </p:spPr>
      </p:pic>
      <p:sp>
        <p:nvSpPr>
          <p:cNvPr id="4" name="TekstSylinder 3"/>
          <p:cNvSpPr txBox="1"/>
          <p:nvPr/>
        </p:nvSpPr>
        <p:spPr>
          <a:xfrm>
            <a:off x="2317533" y="1330218"/>
            <a:ext cx="6006662" cy="4801314"/>
          </a:xfrm>
          <a:prstGeom prst="rect">
            <a:avLst/>
          </a:prstGeom>
          <a:noFill/>
        </p:spPr>
        <p:txBody>
          <a:bodyPr wrap="square" rtlCol="0">
            <a:spAutoFit/>
          </a:bodyPr>
          <a:lstStyle/>
          <a:p>
            <a:r>
              <a:rPr lang="nb-NO" b="1" dirty="0" err="1"/>
              <a:t>Kulturarrangment</a:t>
            </a:r>
            <a:r>
              <a:rPr lang="nb-NO" b="1" dirty="0"/>
              <a:t> i jubileumsåret, et utvalg:</a:t>
            </a:r>
          </a:p>
          <a:p>
            <a:endParaRPr lang="nb-NO" dirty="0"/>
          </a:p>
          <a:p>
            <a:pPr marL="214313" indent="-214313">
              <a:buFont typeface="Arial" panose="020B0604020202020204" pitchFamily="34" charset="0"/>
              <a:buChar char="•"/>
            </a:pPr>
            <a:r>
              <a:rPr lang="nb-NO" b="1" dirty="0"/>
              <a:t>«Nattergalen fra Wittenberg»</a:t>
            </a:r>
            <a:r>
              <a:rPr lang="nb-NO" dirty="0"/>
              <a:t>, musikk fra 1500-tallet – framført i middelalderkirken Gamle Glemmen</a:t>
            </a:r>
          </a:p>
          <a:p>
            <a:pPr marL="214313" indent="-214313">
              <a:buFont typeface="Arial" panose="020B0604020202020204" pitchFamily="34" charset="0"/>
              <a:buChar char="•"/>
            </a:pPr>
            <a:r>
              <a:rPr lang="nb-NO" b="1" dirty="0"/>
              <a:t>Salmer i 450</a:t>
            </a:r>
            <a:r>
              <a:rPr lang="nb-NO" dirty="0"/>
              <a:t>: i løpet av 450 minutter synges salmer fra 450 år</a:t>
            </a:r>
          </a:p>
          <a:p>
            <a:pPr marL="214313" indent="-214313">
              <a:buFont typeface="Arial" panose="020B0604020202020204" pitchFamily="34" charset="0"/>
              <a:buChar char="•"/>
            </a:pPr>
            <a:r>
              <a:rPr lang="nb-NO" b="1" dirty="0"/>
              <a:t>Pilegrimsmesse av Egil Hovland</a:t>
            </a:r>
            <a:r>
              <a:rPr lang="nb-NO" dirty="0"/>
              <a:t>, framføres under </a:t>
            </a:r>
            <a:r>
              <a:rPr lang="nb-NO" dirty="0" err="1"/>
              <a:t>Hovlandfestivlaen</a:t>
            </a:r>
            <a:endParaRPr lang="nb-NO" dirty="0"/>
          </a:p>
          <a:p>
            <a:pPr marL="214313" indent="-214313">
              <a:buFont typeface="Arial" panose="020B0604020202020204" pitchFamily="34" charset="0"/>
              <a:buChar char="•"/>
            </a:pPr>
            <a:r>
              <a:rPr lang="nb-NO" b="1" dirty="0"/>
              <a:t>Arctanders gjestebud</a:t>
            </a:r>
            <a:r>
              <a:rPr lang="nb-NO" dirty="0"/>
              <a:t>, i Borge kirke: en fargerik sogneprest fra 1700-tallet møter personer fra historien og vår tid, Regi og manus: Lars Tore Bøe</a:t>
            </a:r>
          </a:p>
          <a:p>
            <a:pPr marL="214313" indent="-214313">
              <a:buFont typeface="Arial" panose="020B0604020202020204" pitchFamily="34" charset="0"/>
              <a:buChar char="•"/>
            </a:pPr>
            <a:r>
              <a:rPr lang="nb-NO" b="1" dirty="0"/>
              <a:t>«Hvem banker?»</a:t>
            </a:r>
            <a:r>
              <a:rPr lang="nb-NO" dirty="0"/>
              <a:t> – skoleteater i Torsnes og konfirmantopplegg</a:t>
            </a:r>
          </a:p>
          <a:p>
            <a:pPr marL="214313" indent="-214313">
              <a:buFont typeface="Arial" panose="020B0604020202020204" pitchFamily="34" charset="0"/>
              <a:buChar char="•"/>
            </a:pPr>
            <a:r>
              <a:rPr lang="nb-NO" b="1" dirty="0"/>
              <a:t>«Nåde»</a:t>
            </a:r>
            <a:r>
              <a:rPr lang="nb-NO" dirty="0"/>
              <a:t> - en monolog av Thor Rummelhoff</a:t>
            </a:r>
          </a:p>
          <a:p>
            <a:pPr marL="214313" indent="-214313">
              <a:buFont typeface="Arial" panose="020B0604020202020204" pitchFamily="34" charset="0"/>
              <a:buChar char="•"/>
            </a:pPr>
            <a:r>
              <a:rPr lang="nb-NO" b="1" dirty="0"/>
              <a:t>Luther for barn</a:t>
            </a:r>
            <a:r>
              <a:rPr lang="nb-NO" dirty="0"/>
              <a:t> – aktivitetskveld i Kjølstad kirke</a:t>
            </a:r>
          </a:p>
          <a:p>
            <a:pPr marL="214313" indent="-214313">
              <a:buFont typeface="Arial" panose="020B0604020202020204" pitchFamily="34" charset="0"/>
              <a:buChar char="•"/>
            </a:pPr>
            <a:endParaRPr lang="nb-NO" dirty="0"/>
          </a:p>
          <a:p>
            <a:pPr marL="214313" indent="-214313">
              <a:buFont typeface="Arial" panose="020B0604020202020204" pitchFamily="34" charset="0"/>
              <a:buChar char="•"/>
            </a:pPr>
            <a:endParaRPr lang="nb-NO" dirty="0"/>
          </a:p>
        </p:txBody>
      </p:sp>
    </p:spTree>
    <p:extLst>
      <p:ext uri="{BB962C8B-B14F-4D97-AF65-F5344CB8AC3E}">
        <p14:creationId xmlns:p14="http://schemas.microsoft.com/office/powerpoint/2010/main" val="729041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3"/>
          <a:stretch>
            <a:fillRect/>
          </a:stretch>
        </p:blipFill>
        <p:spPr>
          <a:xfrm>
            <a:off x="383166" y="1034611"/>
            <a:ext cx="1319510" cy="2401396"/>
          </a:xfrm>
          <a:prstGeom prst="rect">
            <a:avLst/>
          </a:prstGeom>
        </p:spPr>
      </p:pic>
      <p:pic>
        <p:nvPicPr>
          <p:cNvPr id="3" name="Bilde 2"/>
          <p:cNvPicPr>
            <a:picLocks noChangeAspect="1"/>
          </p:cNvPicPr>
          <p:nvPr/>
        </p:nvPicPr>
        <p:blipFill>
          <a:blip r:embed="rId4"/>
          <a:stretch>
            <a:fillRect/>
          </a:stretch>
        </p:blipFill>
        <p:spPr>
          <a:xfrm>
            <a:off x="434546" y="3714949"/>
            <a:ext cx="1216750" cy="1858637"/>
          </a:xfrm>
          <a:prstGeom prst="rect">
            <a:avLst/>
          </a:prstGeom>
        </p:spPr>
      </p:pic>
      <p:sp>
        <p:nvSpPr>
          <p:cNvPr id="4" name="TekstSylinder 3"/>
          <p:cNvSpPr txBox="1"/>
          <p:nvPr/>
        </p:nvSpPr>
        <p:spPr>
          <a:xfrm>
            <a:off x="2317533" y="1330218"/>
            <a:ext cx="6006662" cy="4524315"/>
          </a:xfrm>
          <a:prstGeom prst="rect">
            <a:avLst/>
          </a:prstGeom>
          <a:noFill/>
        </p:spPr>
        <p:txBody>
          <a:bodyPr wrap="square" rtlCol="0">
            <a:spAutoFit/>
          </a:bodyPr>
          <a:lstStyle/>
          <a:p>
            <a:r>
              <a:rPr lang="nb-NO" b="1" dirty="0"/>
              <a:t>Foredrag og seminar</a:t>
            </a:r>
          </a:p>
          <a:p>
            <a:endParaRPr lang="nb-NO" dirty="0"/>
          </a:p>
          <a:p>
            <a:pPr marL="214313" indent="-214313">
              <a:buFont typeface="Arial" panose="020B0604020202020204" pitchFamily="34" charset="0"/>
              <a:buChar char="•"/>
            </a:pPr>
            <a:r>
              <a:rPr lang="nb-NO" dirty="0"/>
              <a:t>Reformasjonsdag med ulike innfallsvinkler på Luthers betydning, i samarbeid med </a:t>
            </a:r>
            <a:r>
              <a:rPr lang="nb-NO" b="1" dirty="0"/>
              <a:t>Litteraturhuset</a:t>
            </a:r>
          </a:p>
          <a:p>
            <a:pPr marL="214313" indent="-214313">
              <a:buFont typeface="Arial" panose="020B0604020202020204" pitchFamily="34" charset="0"/>
              <a:buChar char="•"/>
            </a:pPr>
            <a:r>
              <a:rPr lang="nb-NO" dirty="0"/>
              <a:t>Samarbeid med litteraturfestivalen </a:t>
            </a:r>
            <a:r>
              <a:rPr lang="nb-NO" b="1" dirty="0"/>
              <a:t>«Ord i grenseland»</a:t>
            </a:r>
            <a:r>
              <a:rPr lang="nb-NO" dirty="0"/>
              <a:t> om markering av jubileumsåret</a:t>
            </a:r>
          </a:p>
          <a:p>
            <a:pPr marL="214313" indent="-214313">
              <a:buFont typeface="Arial" panose="020B0604020202020204" pitchFamily="34" charset="0"/>
              <a:buChar char="•"/>
            </a:pPr>
            <a:r>
              <a:rPr lang="nb-NO" b="1" dirty="0"/>
              <a:t>Kjellerkvelder i Domkirken</a:t>
            </a:r>
            <a:r>
              <a:rPr lang="nb-NO" dirty="0"/>
              <a:t>, kirke- og kristenliv i Fredrikstad</a:t>
            </a:r>
          </a:p>
          <a:p>
            <a:pPr marL="214313" indent="-214313">
              <a:buFont typeface="Arial" panose="020B0604020202020204" pitchFamily="34" charset="0"/>
              <a:buChar char="•"/>
            </a:pPr>
            <a:r>
              <a:rPr lang="nb-NO" b="1" dirty="0"/>
              <a:t>«Ordet alene»</a:t>
            </a:r>
            <a:r>
              <a:rPr lang="nb-NO" dirty="0"/>
              <a:t>, bibelkveld i Gressvik menighetssenter</a:t>
            </a:r>
          </a:p>
          <a:p>
            <a:endParaRPr lang="nb-NO" i="1" dirty="0"/>
          </a:p>
          <a:p>
            <a:r>
              <a:rPr lang="nb-NO" i="1" dirty="0"/>
              <a:t>Tema:</a:t>
            </a:r>
          </a:p>
          <a:p>
            <a:r>
              <a:rPr lang="nb-NO" dirty="0"/>
              <a:t>Far og sønn, Kristian 3 og Frederik 2</a:t>
            </a:r>
          </a:p>
          <a:p>
            <a:r>
              <a:rPr lang="nb-NO" dirty="0"/>
              <a:t>Luthers relevans i dag, reformasjon av kirken i vår tid</a:t>
            </a:r>
          </a:p>
          <a:p>
            <a:r>
              <a:rPr lang="nb-NO" dirty="0"/>
              <a:t>Kirkene i Fredrikstad</a:t>
            </a:r>
          </a:p>
          <a:p>
            <a:r>
              <a:rPr lang="nb-NO" dirty="0"/>
              <a:t>Hans Nielsen Hauge og vekkelsestradisjonen</a:t>
            </a:r>
          </a:p>
          <a:p>
            <a:r>
              <a:rPr lang="nb-NO" dirty="0"/>
              <a:t>Frikirkene og Den katolske kirke i byen</a:t>
            </a:r>
          </a:p>
          <a:p>
            <a:pPr marL="214313" indent="-214313">
              <a:buFont typeface="Arial" panose="020B0604020202020204" pitchFamily="34" charset="0"/>
              <a:buChar char="•"/>
            </a:pPr>
            <a:endParaRPr lang="nb-NO" dirty="0"/>
          </a:p>
        </p:txBody>
      </p:sp>
    </p:spTree>
    <p:extLst>
      <p:ext uri="{BB962C8B-B14F-4D97-AF65-F5344CB8AC3E}">
        <p14:creationId xmlns:p14="http://schemas.microsoft.com/office/powerpoint/2010/main" val="4284184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p:cNvPicPr>
            <a:picLocks noChangeAspect="1"/>
          </p:cNvPicPr>
          <p:nvPr/>
        </p:nvPicPr>
        <p:blipFill>
          <a:blip r:embed="rId3"/>
          <a:stretch>
            <a:fillRect/>
          </a:stretch>
        </p:blipFill>
        <p:spPr>
          <a:xfrm>
            <a:off x="383166" y="1034611"/>
            <a:ext cx="1319510" cy="2401396"/>
          </a:xfrm>
          <a:prstGeom prst="rect">
            <a:avLst/>
          </a:prstGeom>
        </p:spPr>
      </p:pic>
      <p:pic>
        <p:nvPicPr>
          <p:cNvPr id="3" name="Bilde 2"/>
          <p:cNvPicPr>
            <a:picLocks noChangeAspect="1"/>
          </p:cNvPicPr>
          <p:nvPr/>
        </p:nvPicPr>
        <p:blipFill>
          <a:blip r:embed="rId4"/>
          <a:stretch>
            <a:fillRect/>
          </a:stretch>
        </p:blipFill>
        <p:spPr>
          <a:xfrm>
            <a:off x="434546" y="3714949"/>
            <a:ext cx="1216750" cy="1858637"/>
          </a:xfrm>
          <a:prstGeom prst="rect">
            <a:avLst/>
          </a:prstGeom>
        </p:spPr>
      </p:pic>
      <p:sp>
        <p:nvSpPr>
          <p:cNvPr id="4" name="TekstSylinder 3"/>
          <p:cNvSpPr txBox="1"/>
          <p:nvPr/>
        </p:nvSpPr>
        <p:spPr>
          <a:xfrm>
            <a:off x="2317533" y="1330218"/>
            <a:ext cx="6006662" cy="3693319"/>
          </a:xfrm>
          <a:prstGeom prst="rect">
            <a:avLst/>
          </a:prstGeom>
          <a:noFill/>
        </p:spPr>
        <p:txBody>
          <a:bodyPr wrap="square" rtlCol="0">
            <a:spAutoFit/>
          </a:bodyPr>
          <a:lstStyle/>
          <a:p>
            <a:r>
              <a:rPr lang="nb-NO" b="1" dirty="0"/>
              <a:t>Samarbeid mellom de to jubileene</a:t>
            </a:r>
          </a:p>
          <a:p>
            <a:endParaRPr lang="nb-NO" b="1" dirty="0"/>
          </a:p>
          <a:p>
            <a:pPr marL="257175" indent="-257175">
              <a:buFont typeface="Arial" panose="020B0604020202020204" pitchFamily="34" charset="0"/>
              <a:buChar char="•"/>
            </a:pPr>
            <a:r>
              <a:rPr lang="nb-NO" dirty="0"/>
              <a:t>Samordning av program</a:t>
            </a:r>
          </a:p>
          <a:p>
            <a:pPr marL="257175" indent="-257175">
              <a:buFont typeface="Arial" panose="020B0604020202020204" pitchFamily="34" charset="0"/>
              <a:buChar char="•"/>
            </a:pPr>
            <a:endParaRPr lang="nb-NO" dirty="0"/>
          </a:p>
          <a:p>
            <a:pPr marL="257175" indent="-257175">
              <a:buFont typeface="Arial" panose="020B0604020202020204" pitchFamily="34" charset="0"/>
              <a:buChar char="•"/>
            </a:pPr>
            <a:r>
              <a:rPr lang="nb-NO" b="1" dirty="0"/>
              <a:t>Finansiering:</a:t>
            </a:r>
            <a:r>
              <a:rPr lang="nb-NO" dirty="0"/>
              <a:t> I kirkens regi er det både tiltak som er mest knyttet til reformasjonsjubileet, og tiltak som henter tema fra begge jubileene. Til den andre gruppa er det aktuelt med søknad om kommunal støtte, både kulturtilskudd og støtteordning for jubileet. </a:t>
            </a:r>
            <a:r>
              <a:rPr lang="nb-NO" b="1" dirty="0"/>
              <a:t>Vi får svar 25. nov.</a:t>
            </a:r>
          </a:p>
          <a:p>
            <a:pPr marL="257175" indent="-257175">
              <a:buFont typeface="Arial" panose="020B0604020202020204" pitchFamily="34" charset="0"/>
              <a:buChar char="•"/>
            </a:pPr>
            <a:r>
              <a:rPr lang="nb-NO" b="1" dirty="0"/>
              <a:t>Fellesrådet har satt av 200.000 </a:t>
            </a:r>
            <a:r>
              <a:rPr lang="nb-NO" dirty="0"/>
              <a:t>fra fondsmidler for å stimulere tiltak i jubileumsåret, og øremerker midler til en sekretær på deltid.</a:t>
            </a:r>
          </a:p>
          <a:p>
            <a:pPr marL="214313" indent="-214313">
              <a:buFont typeface="Arial" panose="020B0604020202020204" pitchFamily="34" charset="0"/>
              <a:buChar char="•"/>
            </a:pPr>
            <a:endParaRPr lang="nb-NO" dirty="0"/>
          </a:p>
        </p:txBody>
      </p:sp>
    </p:spTree>
    <p:extLst>
      <p:ext uri="{BB962C8B-B14F-4D97-AF65-F5344CB8AC3E}">
        <p14:creationId xmlns:p14="http://schemas.microsoft.com/office/powerpoint/2010/main" val="2180925903"/>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TotalTime>
  <Words>420</Words>
  <Application>Microsoft Office PowerPoint</Application>
  <PresentationFormat>Skjermfremvisning (4:3)</PresentationFormat>
  <Paragraphs>60</Paragraphs>
  <Slides>6</Slides>
  <Notes>6</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6</vt:i4>
      </vt:variant>
    </vt:vector>
  </HeadingPairs>
  <TitlesOfParts>
    <vt:vector size="10" baseType="lpstr">
      <vt:lpstr>Arial</vt:lpstr>
      <vt:lpstr>Calibri</vt:lpstr>
      <vt:lpstr>Calibri Light</vt:lpstr>
      <vt:lpstr>Office-tema</vt:lpstr>
      <vt:lpstr>Jubileumsåret  2017</vt:lpstr>
      <vt:lpstr>PowerPoint-presentasjon</vt:lpstr>
      <vt:lpstr>PowerPoint-presentasjon</vt:lpstr>
      <vt:lpstr>PowerPoint-presentasjon</vt:lpstr>
      <vt:lpstr>PowerPoint-presentasjon</vt:lpstr>
      <vt:lpstr>PowerPoint-presentasjon</vt:lpstr>
    </vt:vector>
  </TitlesOfParts>
  <Company>Fredrikstad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Jubileumsåret  2017</dc:title>
  <dc:creator>Edvardsen Jo</dc:creator>
  <cp:lastModifiedBy>Harald Peter Stette</cp:lastModifiedBy>
  <cp:revision>24</cp:revision>
  <dcterms:created xsi:type="dcterms:W3CDTF">2016-08-17T07:23:16Z</dcterms:created>
  <dcterms:modified xsi:type="dcterms:W3CDTF">2016-09-22T19:38:09Z</dcterms:modified>
</cp:coreProperties>
</file>