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64" r:id="rId6"/>
    <p:sldId id="2147483647" r:id="rId7"/>
    <p:sldId id="258" r:id="rId8"/>
    <p:sldId id="261" r:id="rId9"/>
    <p:sldId id="262" r:id="rId10"/>
    <p:sldId id="265" r:id="rId11"/>
    <p:sldId id="326" r:id="rId12"/>
    <p:sldId id="2147483639" r:id="rId13"/>
    <p:sldId id="2147483640" r:id="rId14"/>
    <p:sldId id="2147483641" r:id="rId15"/>
    <p:sldId id="2147483645" r:id="rId16"/>
    <p:sldId id="2147483638" r:id="rId17"/>
    <p:sldId id="327" r:id="rId18"/>
    <p:sldId id="2147473767" r:id="rId19"/>
    <p:sldId id="2147473768" r:id="rId20"/>
    <p:sldId id="2147473769" r:id="rId21"/>
    <p:sldId id="256" r:id="rId22"/>
    <p:sldId id="259" r:id="rId23"/>
    <p:sldId id="260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8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0B863-9911-85F7-5C9B-DDE9D861FAD1}" v="288" dt="2026-05-21T07:34:49.625"/>
    <p1510:client id="{222D2311-3288-D9EC-C7A1-CD18265B4932}" v="1" dt="2026-05-20T10:56:20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4660"/>
  </p:normalViewPr>
  <p:slideViewPr>
    <p:cSldViewPr snapToGrid="0">
      <p:cViewPr>
        <p:scale>
          <a:sx n="90" d="100"/>
          <a:sy n="90" d="100"/>
        </p:scale>
        <p:origin x="40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3C9C4-DC33-4AEB-8E61-B9B7E0BCD62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2D9DC10A-61C3-481A-AB02-403076782BA3}">
      <dgm:prSet phldrT="[Tekst]" phldr="0"/>
      <dgm:spPr/>
      <dgm:t>
        <a:bodyPr/>
        <a:lstStyle/>
        <a:p>
          <a:r>
            <a:rPr lang="nb-NO"/>
            <a:t>Kjennskap</a:t>
          </a:r>
        </a:p>
      </dgm:t>
    </dgm:pt>
    <dgm:pt modelId="{F65BFC72-58FC-4B8E-8D37-0943C10F3348}" type="parTrans" cxnId="{37703E2C-7F80-458B-9A79-5AF5DF4FAA0B}">
      <dgm:prSet/>
      <dgm:spPr/>
      <dgm:t>
        <a:bodyPr/>
        <a:lstStyle/>
        <a:p>
          <a:endParaRPr lang="nb-NO"/>
        </a:p>
      </dgm:t>
    </dgm:pt>
    <dgm:pt modelId="{5F64256B-947F-45CD-96EB-4A6C97758101}" type="sibTrans" cxnId="{37703E2C-7F80-458B-9A79-5AF5DF4FAA0B}">
      <dgm:prSet/>
      <dgm:spPr/>
      <dgm:t>
        <a:bodyPr/>
        <a:lstStyle/>
        <a:p>
          <a:endParaRPr lang="nb-NO"/>
        </a:p>
      </dgm:t>
    </dgm:pt>
    <dgm:pt modelId="{9AA08001-B1CC-4A0F-8E30-889BE80564F4}">
      <dgm:prSet phldrT="[Tekst]" phldr="0"/>
      <dgm:spPr/>
      <dgm:t>
        <a:bodyPr/>
        <a:lstStyle/>
        <a:p>
          <a:r>
            <a:rPr lang="nb-NO"/>
            <a:t>Kunnskap</a:t>
          </a:r>
        </a:p>
      </dgm:t>
    </dgm:pt>
    <dgm:pt modelId="{2DB486A5-E3F3-430D-893F-C3AEBB501785}" type="parTrans" cxnId="{803B3FD0-2939-40A4-BC7E-C22237FEECED}">
      <dgm:prSet/>
      <dgm:spPr/>
      <dgm:t>
        <a:bodyPr/>
        <a:lstStyle/>
        <a:p>
          <a:endParaRPr lang="nb-NO"/>
        </a:p>
      </dgm:t>
    </dgm:pt>
    <dgm:pt modelId="{64A1948D-6181-408E-A949-C97CD9206143}" type="sibTrans" cxnId="{803B3FD0-2939-40A4-BC7E-C22237FEECED}">
      <dgm:prSet/>
      <dgm:spPr/>
      <dgm:t>
        <a:bodyPr/>
        <a:lstStyle/>
        <a:p>
          <a:endParaRPr lang="nb-NO"/>
        </a:p>
      </dgm:t>
    </dgm:pt>
    <dgm:pt modelId="{112A4FC7-9E7B-4DD7-A32B-0487A96F3B01}">
      <dgm:prSet phldrT="[Tekst]" phldr="0" custT="1"/>
      <dgm:spPr/>
      <dgm:t>
        <a:bodyPr/>
        <a:lstStyle/>
        <a:p>
          <a:r>
            <a:rPr lang="nb-NO" sz="2800"/>
            <a:t>Under-</a:t>
          </a:r>
          <a:r>
            <a:rPr lang="nb-NO" sz="2800" err="1"/>
            <a:t>søkelse</a:t>
          </a:r>
          <a:endParaRPr lang="nb-NO" sz="1900"/>
        </a:p>
      </dgm:t>
    </dgm:pt>
    <dgm:pt modelId="{40B734BD-B29E-4442-A8C4-B47A86752F14}" type="parTrans" cxnId="{48BE58CB-E192-4670-B9B0-70599E3EDBE4}">
      <dgm:prSet/>
      <dgm:spPr/>
      <dgm:t>
        <a:bodyPr/>
        <a:lstStyle/>
        <a:p>
          <a:endParaRPr lang="nb-NO"/>
        </a:p>
      </dgm:t>
    </dgm:pt>
    <dgm:pt modelId="{7CCBABE7-1A6E-4FFB-9935-06861FB6354E}" type="sibTrans" cxnId="{48BE58CB-E192-4670-B9B0-70599E3EDBE4}">
      <dgm:prSet/>
      <dgm:spPr/>
      <dgm:t>
        <a:bodyPr/>
        <a:lstStyle/>
        <a:p>
          <a:endParaRPr lang="nb-NO"/>
        </a:p>
      </dgm:t>
    </dgm:pt>
    <dgm:pt modelId="{A5D84E82-92FC-4447-8AF5-299D1B7B2E64}" type="pres">
      <dgm:prSet presAssocID="{CE13C9C4-DC33-4AEB-8E61-B9B7E0BCD627}" presName="arrowDiagram" presStyleCnt="0">
        <dgm:presLayoutVars>
          <dgm:chMax val="5"/>
          <dgm:dir/>
          <dgm:resizeHandles val="exact"/>
        </dgm:presLayoutVars>
      </dgm:prSet>
      <dgm:spPr/>
    </dgm:pt>
    <dgm:pt modelId="{8C98F885-A5FE-447D-9871-6B39DF4455AE}" type="pres">
      <dgm:prSet presAssocID="{CE13C9C4-DC33-4AEB-8E61-B9B7E0BCD627}" presName="arrow" presStyleLbl="bgShp" presStyleIdx="0" presStyleCnt="1"/>
      <dgm:spPr/>
    </dgm:pt>
    <dgm:pt modelId="{3CE36864-D476-40D3-ABF7-69605BBCFD9F}" type="pres">
      <dgm:prSet presAssocID="{CE13C9C4-DC33-4AEB-8E61-B9B7E0BCD627}" presName="arrowDiagram3" presStyleCnt="0"/>
      <dgm:spPr/>
    </dgm:pt>
    <dgm:pt modelId="{592C8DFC-F739-452B-8DA9-6981BFC82AFD}" type="pres">
      <dgm:prSet presAssocID="{2D9DC10A-61C3-481A-AB02-403076782BA3}" presName="bullet3a" presStyleLbl="node1" presStyleIdx="0" presStyleCnt="3"/>
      <dgm:spPr/>
    </dgm:pt>
    <dgm:pt modelId="{4C5A3EAE-1655-47A5-A5D6-6D1E4FC1115F}" type="pres">
      <dgm:prSet presAssocID="{2D9DC10A-61C3-481A-AB02-403076782BA3}" presName="textBox3a" presStyleLbl="revTx" presStyleIdx="0" presStyleCnt="3">
        <dgm:presLayoutVars>
          <dgm:bulletEnabled val="1"/>
        </dgm:presLayoutVars>
      </dgm:prSet>
      <dgm:spPr/>
    </dgm:pt>
    <dgm:pt modelId="{1D8644C3-8000-4291-96CF-B2C6A4554957}" type="pres">
      <dgm:prSet presAssocID="{9AA08001-B1CC-4A0F-8E30-889BE80564F4}" presName="bullet3b" presStyleLbl="node1" presStyleIdx="1" presStyleCnt="3"/>
      <dgm:spPr/>
    </dgm:pt>
    <dgm:pt modelId="{958453F0-4C41-4DDE-B25B-D7762E0C9B06}" type="pres">
      <dgm:prSet presAssocID="{9AA08001-B1CC-4A0F-8E30-889BE80564F4}" presName="textBox3b" presStyleLbl="revTx" presStyleIdx="1" presStyleCnt="3">
        <dgm:presLayoutVars>
          <dgm:bulletEnabled val="1"/>
        </dgm:presLayoutVars>
      </dgm:prSet>
      <dgm:spPr/>
    </dgm:pt>
    <dgm:pt modelId="{2EC62350-5BF0-4C1C-BBAE-005902FE2FA6}" type="pres">
      <dgm:prSet presAssocID="{112A4FC7-9E7B-4DD7-A32B-0487A96F3B01}" presName="bullet3c" presStyleLbl="node1" presStyleIdx="2" presStyleCnt="3"/>
      <dgm:spPr/>
    </dgm:pt>
    <dgm:pt modelId="{C3E63586-A49A-491C-9557-DB002634DD3B}" type="pres">
      <dgm:prSet presAssocID="{112A4FC7-9E7B-4DD7-A32B-0487A96F3B01}" presName="textBox3c" presStyleLbl="revTx" presStyleIdx="2" presStyleCnt="3" custLinFactNeighborX="13128" custLinFactNeighborY="0">
        <dgm:presLayoutVars>
          <dgm:bulletEnabled val="1"/>
        </dgm:presLayoutVars>
      </dgm:prSet>
      <dgm:spPr/>
    </dgm:pt>
  </dgm:ptLst>
  <dgm:cxnLst>
    <dgm:cxn modelId="{37703E2C-7F80-458B-9A79-5AF5DF4FAA0B}" srcId="{CE13C9C4-DC33-4AEB-8E61-B9B7E0BCD627}" destId="{2D9DC10A-61C3-481A-AB02-403076782BA3}" srcOrd="0" destOrd="0" parTransId="{F65BFC72-58FC-4B8E-8D37-0943C10F3348}" sibTransId="{5F64256B-947F-45CD-96EB-4A6C97758101}"/>
    <dgm:cxn modelId="{2B9C26A5-08B4-448C-A62B-FEE621936C63}" type="presOf" srcId="{112A4FC7-9E7B-4DD7-A32B-0487A96F3B01}" destId="{C3E63586-A49A-491C-9557-DB002634DD3B}" srcOrd="0" destOrd="0" presId="urn:microsoft.com/office/officeart/2005/8/layout/arrow2"/>
    <dgm:cxn modelId="{2D97CFA8-F617-46CC-8514-8878D10BFD0D}" type="presOf" srcId="{CE13C9C4-DC33-4AEB-8E61-B9B7E0BCD627}" destId="{A5D84E82-92FC-4447-8AF5-299D1B7B2E64}" srcOrd="0" destOrd="0" presId="urn:microsoft.com/office/officeart/2005/8/layout/arrow2"/>
    <dgm:cxn modelId="{BB1379AC-1F64-400F-B717-CCE6660D30B9}" type="presOf" srcId="{2D9DC10A-61C3-481A-AB02-403076782BA3}" destId="{4C5A3EAE-1655-47A5-A5D6-6D1E4FC1115F}" srcOrd="0" destOrd="0" presId="urn:microsoft.com/office/officeart/2005/8/layout/arrow2"/>
    <dgm:cxn modelId="{ABFD05B9-84D7-4186-AA8A-59119381D81B}" type="presOf" srcId="{9AA08001-B1CC-4A0F-8E30-889BE80564F4}" destId="{958453F0-4C41-4DDE-B25B-D7762E0C9B06}" srcOrd="0" destOrd="0" presId="urn:microsoft.com/office/officeart/2005/8/layout/arrow2"/>
    <dgm:cxn modelId="{48BE58CB-E192-4670-B9B0-70599E3EDBE4}" srcId="{CE13C9C4-DC33-4AEB-8E61-B9B7E0BCD627}" destId="{112A4FC7-9E7B-4DD7-A32B-0487A96F3B01}" srcOrd="2" destOrd="0" parTransId="{40B734BD-B29E-4442-A8C4-B47A86752F14}" sibTransId="{7CCBABE7-1A6E-4FFB-9935-06861FB6354E}"/>
    <dgm:cxn modelId="{803B3FD0-2939-40A4-BC7E-C22237FEECED}" srcId="{CE13C9C4-DC33-4AEB-8E61-B9B7E0BCD627}" destId="{9AA08001-B1CC-4A0F-8E30-889BE80564F4}" srcOrd="1" destOrd="0" parTransId="{2DB486A5-E3F3-430D-893F-C3AEBB501785}" sibTransId="{64A1948D-6181-408E-A949-C97CD9206143}"/>
    <dgm:cxn modelId="{4C2F6598-2416-4F07-8312-85921BC6BF43}" type="presParOf" srcId="{A5D84E82-92FC-4447-8AF5-299D1B7B2E64}" destId="{8C98F885-A5FE-447D-9871-6B39DF4455AE}" srcOrd="0" destOrd="0" presId="urn:microsoft.com/office/officeart/2005/8/layout/arrow2"/>
    <dgm:cxn modelId="{EB5840B6-DEA2-4070-8EC1-A23A98F558F6}" type="presParOf" srcId="{A5D84E82-92FC-4447-8AF5-299D1B7B2E64}" destId="{3CE36864-D476-40D3-ABF7-69605BBCFD9F}" srcOrd="1" destOrd="0" presId="urn:microsoft.com/office/officeart/2005/8/layout/arrow2"/>
    <dgm:cxn modelId="{F0B3959F-861C-4A94-BC6B-CE99131C65F4}" type="presParOf" srcId="{3CE36864-D476-40D3-ABF7-69605BBCFD9F}" destId="{592C8DFC-F739-452B-8DA9-6981BFC82AFD}" srcOrd="0" destOrd="0" presId="urn:microsoft.com/office/officeart/2005/8/layout/arrow2"/>
    <dgm:cxn modelId="{A3B22B5C-EBB9-44D3-9351-CD1822A5467A}" type="presParOf" srcId="{3CE36864-D476-40D3-ABF7-69605BBCFD9F}" destId="{4C5A3EAE-1655-47A5-A5D6-6D1E4FC1115F}" srcOrd="1" destOrd="0" presId="urn:microsoft.com/office/officeart/2005/8/layout/arrow2"/>
    <dgm:cxn modelId="{40FB6BA0-3C14-4050-9356-36CBCB0949DD}" type="presParOf" srcId="{3CE36864-D476-40D3-ABF7-69605BBCFD9F}" destId="{1D8644C3-8000-4291-96CF-B2C6A4554957}" srcOrd="2" destOrd="0" presId="urn:microsoft.com/office/officeart/2005/8/layout/arrow2"/>
    <dgm:cxn modelId="{DF8F57E5-67D6-4C88-B54F-AF576766662B}" type="presParOf" srcId="{3CE36864-D476-40D3-ABF7-69605BBCFD9F}" destId="{958453F0-4C41-4DDE-B25B-D7762E0C9B06}" srcOrd="3" destOrd="0" presId="urn:microsoft.com/office/officeart/2005/8/layout/arrow2"/>
    <dgm:cxn modelId="{23623902-0627-4164-AA36-AD8EACDE4743}" type="presParOf" srcId="{3CE36864-D476-40D3-ABF7-69605BBCFD9F}" destId="{2EC62350-5BF0-4C1C-BBAE-005902FE2FA6}" srcOrd="4" destOrd="0" presId="urn:microsoft.com/office/officeart/2005/8/layout/arrow2"/>
    <dgm:cxn modelId="{D35D72B2-435B-43CB-950B-D6B9717272D8}" type="presParOf" srcId="{3CE36864-D476-40D3-ABF7-69605BBCFD9F}" destId="{C3E63586-A49A-491C-9557-DB002634DD3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8F885-A5FE-447D-9871-6B39DF4455AE}">
      <dsp:nvSpPr>
        <dsp:cNvPr id="0" name=""/>
        <dsp:cNvSpPr/>
      </dsp:nvSpPr>
      <dsp:spPr>
        <a:xfrm>
          <a:off x="1734502" y="0"/>
          <a:ext cx="7475219" cy="467201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C8DFC-F739-452B-8DA9-6981BFC82AFD}">
      <dsp:nvSpPr>
        <dsp:cNvPr id="0" name=""/>
        <dsp:cNvSpPr/>
      </dsp:nvSpPr>
      <dsp:spPr>
        <a:xfrm>
          <a:off x="2683855" y="3224622"/>
          <a:ext cx="194355" cy="1943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A3EAE-1655-47A5-A5D6-6D1E4FC1115F}">
      <dsp:nvSpPr>
        <dsp:cNvPr id="0" name=""/>
        <dsp:cNvSpPr/>
      </dsp:nvSpPr>
      <dsp:spPr>
        <a:xfrm>
          <a:off x="2781033" y="3321800"/>
          <a:ext cx="1741726" cy="135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85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Kjennskap</a:t>
          </a:r>
        </a:p>
      </dsp:txBody>
      <dsp:txXfrm>
        <a:off x="2781033" y="3321800"/>
        <a:ext cx="1741726" cy="1350211"/>
      </dsp:txXfrm>
    </dsp:sp>
    <dsp:sp modelId="{1D8644C3-8000-4291-96CF-B2C6A4554957}">
      <dsp:nvSpPr>
        <dsp:cNvPr id="0" name=""/>
        <dsp:cNvSpPr/>
      </dsp:nvSpPr>
      <dsp:spPr>
        <a:xfrm>
          <a:off x="4399418" y="1954769"/>
          <a:ext cx="351335" cy="3513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453F0-4C41-4DDE-B25B-D7762E0C9B06}">
      <dsp:nvSpPr>
        <dsp:cNvPr id="0" name=""/>
        <dsp:cNvSpPr/>
      </dsp:nvSpPr>
      <dsp:spPr>
        <a:xfrm>
          <a:off x="4575086" y="2130437"/>
          <a:ext cx="1794052" cy="254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165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Kunnskap</a:t>
          </a:r>
        </a:p>
      </dsp:txBody>
      <dsp:txXfrm>
        <a:off x="4575086" y="2130437"/>
        <a:ext cx="1794052" cy="2541574"/>
      </dsp:txXfrm>
    </dsp:sp>
    <dsp:sp modelId="{2EC62350-5BF0-4C1C-BBAE-005902FE2FA6}">
      <dsp:nvSpPr>
        <dsp:cNvPr id="0" name=""/>
        <dsp:cNvSpPr/>
      </dsp:nvSpPr>
      <dsp:spPr>
        <a:xfrm>
          <a:off x="6462579" y="1182019"/>
          <a:ext cx="485889" cy="4858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63586-A49A-491C-9557-DB002634DD3B}">
      <dsp:nvSpPr>
        <dsp:cNvPr id="0" name=""/>
        <dsp:cNvSpPr/>
      </dsp:nvSpPr>
      <dsp:spPr>
        <a:xfrm>
          <a:off x="6941046" y="1424963"/>
          <a:ext cx="1794052" cy="3247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463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Under-</a:t>
          </a:r>
          <a:r>
            <a:rPr lang="nb-NO" sz="2800" kern="1200" err="1"/>
            <a:t>søkelse</a:t>
          </a:r>
          <a:endParaRPr lang="nb-NO" sz="1900" kern="1200"/>
        </a:p>
      </dsp:txBody>
      <dsp:txXfrm>
        <a:off x="6941046" y="1424963"/>
        <a:ext cx="1794052" cy="3247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55785" y="599831"/>
            <a:ext cx="5504534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92261" y="8683991"/>
            <a:ext cx="868057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21.05.2026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90538" y="8685213"/>
            <a:ext cx="490262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59415" y="8685213"/>
            <a:ext cx="25790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1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43904" y="599831"/>
            <a:ext cx="5128296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39962" y="8683991"/>
            <a:ext cx="83223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21.05.2026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85800" y="8685213"/>
            <a:ext cx="4536831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64354" y="8685213"/>
            <a:ext cx="24726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Hamar bispedømme har kjøpt egen rapport for å få så sikre tall som mulig. Det er likevel ikke mulig å brekke ned ubegrenset ettersom tallene da blir for små. Når det gjelder den yngste aldersgruppa, har vi valgt å strekke den opp til 40 år for å få signifikante tall.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48016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Hamar har et gjennomsnitt på 51% - Nasjonalt et gjennomsnitt på 55%.  Verdt å merke seg: I Hamar rangeres kirken som kulturarv som 4. viktigst. Nasjonalt er dette nr. 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5928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Dette er 4% lavere enn landsgjennomsnittet. Det er bare de kirkelig troende (altså de mørkegrønne) som opplever at kirken har tilbud og aktiviteter som passer inn i sitt liv og timeplan (71%).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78890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For trosavvisende medlemmer (de mørkerøde) er det viktigste at kirka er der når de trenger den (70%), at kirken setter rammer for viktige livshendelser (40%) og 25% svarer at de opplever at DnK bryr seg som dem. </a:t>
            </a:r>
            <a:endParaRPr lang="en-US">
              <a:highlight>
                <a:srgbClr val="FFFFFF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814368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Menighetsbladene</a:t>
            </a:r>
            <a:r>
              <a:rPr lang="en-US" dirty="0">
                <a:latin typeface="Calibri"/>
                <a:ea typeface="Calibri"/>
                <a:cs typeface="Calibri"/>
              </a:rPr>
              <a:t> er </a:t>
            </a:r>
            <a:r>
              <a:rPr lang="en-US" dirty="0" err="1">
                <a:latin typeface="Calibri"/>
                <a:ea typeface="Calibri"/>
                <a:cs typeface="Calibri"/>
              </a:rPr>
              <a:t>suverent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vår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beste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kanal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til</a:t>
            </a:r>
            <a:r>
              <a:rPr lang="en-US" dirty="0">
                <a:latin typeface="Calibri"/>
                <a:ea typeface="Calibri"/>
                <a:cs typeface="Calibri"/>
              </a:rPr>
              <a:t> å </a:t>
            </a:r>
            <a:r>
              <a:rPr lang="en-US" dirty="0" err="1">
                <a:latin typeface="Calibri"/>
                <a:ea typeface="Calibri"/>
                <a:cs typeface="Calibri"/>
              </a:rPr>
              <a:t>treffe</a:t>
            </a:r>
            <a:r>
              <a:rPr lang="en-US" dirty="0">
                <a:latin typeface="Calibri"/>
                <a:ea typeface="Calibri"/>
                <a:cs typeface="Calibri"/>
              </a:rPr>
              <a:t> folk. Det </a:t>
            </a:r>
            <a:r>
              <a:rPr lang="en-US" dirty="0" err="1">
                <a:latin typeface="Calibri"/>
                <a:ea typeface="Calibri"/>
                <a:cs typeface="Calibri"/>
              </a:rPr>
              <a:t>slår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også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redaksjonelle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artikler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aviser</a:t>
            </a:r>
            <a:r>
              <a:rPr lang="en-US" dirty="0">
                <a:latin typeface="Calibri"/>
                <a:ea typeface="Calibri"/>
                <a:cs typeface="Calibri"/>
              </a:rPr>
              <a:t>, TV </a:t>
            </a:r>
            <a:r>
              <a:rPr lang="en-US" dirty="0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 radio.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82594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I OPPSUMMERINGEN FRA KI STÅR DET:</a:t>
            </a:r>
          </a:p>
          <a:p>
            <a:r>
              <a:rPr lang="nb-NO">
                <a:highlight>
                  <a:srgbClr val="FFFFFF"/>
                </a:highlight>
              </a:rPr>
              <a:t>Funnene understøtter strategiens vektlegging av å være en åpen, inkluderende og livsnær folkekirke. De peker særlig på behovet for tydelig prioritering av livsløsnær tilstedværelse, lavterskeltilbud og fellesskap uten krav.</a:t>
            </a:r>
          </a:p>
          <a:p>
            <a:endParaRPr lang="nb-NO" dirty="0">
              <a:highlight>
                <a:srgbClr val="FFFFFF"/>
              </a:highlight>
              <a:cs typeface="Arial"/>
            </a:endParaRPr>
          </a:p>
          <a:p>
            <a:endParaRPr lang="nb-NO" dirty="0">
              <a:highlight>
                <a:srgbClr val="F5F5F5"/>
              </a:highlight>
              <a:cs typeface="Arial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02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Når vi vet </a:t>
            </a:r>
            <a:r>
              <a:rPr lang="en-US" dirty="0" err="1">
                <a:latin typeface="Calibri"/>
                <a:ea typeface="Calibri"/>
                <a:cs typeface="Calibri"/>
              </a:rPr>
              <a:t>mer</a:t>
            </a:r>
            <a:r>
              <a:rPr lang="en-US" dirty="0">
                <a:latin typeface="Calibri"/>
                <a:ea typeface="Calibri"/>
                <a:cs typeface="Calibri"/>
              </a:rPr>
              <a:t> om </a:t>
            </a:r>
            <a:r>
              <a:rPr lang="en-US" dirty="0" err="1">
                <a:latin typeface="Calibri"/>
                <a:ea typeface="Calibri"/>
                <a:cs typeface="Calibri"/>
              </a:rPr>
              <a:t>medlemmene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våre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kan</a:t>
            </a:r>
            <a:r>
              <a:rPr lang="en-US" dirty="0">
                <a:latin typeface="Calibri"/>
                <a:ea typeface="Calibri"/>
                <a:cs typeface="Calibri"/>
              </a:rPr>
              <a:t> vi </a:t>
            </a:r>
            <a:r>
              <a:rPr lang="en-US" dirty="0" err="1">
                <a:latin typeface="Calibri"/>
                <a:ea typeface="Calibri"/>
                <a:cs typeface="Calibri"/>
              </a:rPr>
              <a:t>også</a:t>
            </a:r>
            <a:r>
              <a:rPr lang="en-US" dirty="0">
                <a:latin typeface="Calibri"/>
                <a:ea typeface="Calibri"/>
                <a:cs typeface="Calibri"/>
              </a:rPr>
              <a:t> se om </a:t>
            </a:r>
            <a:r>
              <a:rPr lang="en-US" dirty="0" err="1">
                <a:latin typeface="Calibri"/>
                <a:ea typeface="Calibri"/>
                <a:cs typeface="Calibri"/>
              </a:rPr>
              <a:t>våre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tilbud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møter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behovene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2139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Dette  er </a:t>
            </a:r>
            <a:r>
              <a:rPr lang="en-US" dirty="0" err="1">
                <a:latin typeface="Calibri"/>
                <a:ea typeface="Calibri"/>
                <a:cs typeface="Calibri"/>
              </a:rPr>
              <a:t>svarene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latin typeface="Calibri"/>
                <a:ea typeface="Calibri"/>
                <a:cs typeface="Calibri"/>
              </a:rPr>
              <a:t>som</a:t>
            </a:r>
            <a:r>
              <a:rPr lang="en-US" dirty="0">
                <a:latin typeface="Calibri"/>
                <a:ea typeface="Calibri"/>
                <a:cs typeface="Calibri"/>
              </a:rPr>
              <a:t> er </a:t>
            </a:r>
            <a:r>
              <a:rPr lang="en-US" dirty="0" err="1">
                <a:latin typeface="Calibri"/>
                <a:ea typeface="Calibri"/>
                <a:cs typeface="Calibri"/>
              </a:rPr>
              <a:t>så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sikre</a:t>
            </a:r>
            <a:r>
              <a:rPr lang="en-US" dirty="0"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latin typeface="Calibri"/>
                <a:ea typeface="Calibri"/>
                <a:cs typeface="Calibri"/>
              </a:rPr>
              <a:t>kan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være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på</a:t>
            </a:r>
            <a:r>
              <a:rPr lang="en-US" dirty="0">
                <a:latin typeface="Calibri"/>
                <a:ea typeface="Calibri"/>
                <a:cs typeface="Calibri"/>
              </a:rPr>
              <a:t> at Gud </a:t>
            </a:r>
            <a:r>
              <a:rPr lang="en-US" dirty="0" err="1">
                <a:latin typeface="Calibri"/>
                <a:ea typeface="Calibri"/>
                <a:cs typeface="Calibri"/>
              </a:rPr>
              <a:t>ikke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finnes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9984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highlight>
                  <a:srgbClr val="FFFFFF"/>
                </a:highlight>
              </a:rPr>
              <a:t>Nasjonale</a:t>
            </a:r>
            <a:r>
              <a:rPr lang="en-US" dirty="0">
                <a:highlight>
                  <a:srgbClr val="FFFFFF"/>
                </a:highlight>
              </a:rPr>
              <a:t> tall </a:t>
            </a:r>
            <a:r>
              <a:rPr lang="en-US" dirty="0" err="1">
                <a:highlight>
                  <a:srgbClr val="FFFFFF"/>
                </a:highlight>
              </a:rPr>
              <a:t>viser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en</a:t>
            </a:r>
            <a:r>
              <a:rPr lang="en-US" dirty="0">
                <a:highlight>
                  <a:srgbClr val="FFFFFF"/>
                </a:highlight>
              </a:rPr>
              <a:t> interesse for å </a:t>
            </a:r>
            <a:r>
              <a:rPr lang="en-US" dirty="0" err="1">
                <a:highlight>
                  <a:srgbClr val="FFFFFF"/>
                </a:highlight>
              </a:rPr>
              <a:t>lære</a:t>
            </a:r>
            <a:r>
              <a:rPr lang="en-US" dirty="0">
                <a:highlight>
                  <a:srgbClr val="FFFFFF"/>
                </a:highlight>
              </a:rPr>
              <a:t> om </a:t>
            </a:r>
            <a:r>
              <a:rPr lang="en-US" dirty="0" err="1">
                <a:highlight>
                  <a:srgbClr val="FFFFFF"/>
                </a:highlight>
              </a:rPr>
              <a:t>kristentro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blant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unge</a:t>
            </a:r>
            <a:r>
              <a:rPr lang="en-US" dirty="0">
                <a:highlight>
                  <a:srgbClr val="FFFFFF"/>
                </a:highlight>
              </a:rPr>
              <a:t>. Vi </a:t>
            </a:r>
            <a:r>
              <a:rPr lang="en-US" dirty="0" err="1">
                <a:highlight>
                  <a:srgbClr val="FFFFFF"/>
                </a:highlight>
              </a:rPr>
              <a:t>har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ikke</a:t>
            </a:r>
            <a:r>
              <a:rPr lang="en-US" dirty="0">
                <a:highlight>
                  <a:srgbClr val="FFFFFF"/>
                </a:highlight>
              </a:rPr>
              <a:t> tall for Hamar for den </a:t>
            </a:r>
            <a:r>
              <a:rPr lang="en-US" dirty="0" err="1">
                <a:highlight>
                  <a:srgbClr val="FFFFFF"/>
                </a:highlight>
              </a:rPr>
              <a:t>yngste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aldersgruppa</a:t>
            </a:r>
            <a:r>
              <a:rPr lang="en-US" dirty="0">
                <a:highlight>
                  <a:srgbClr val="FFFFFF"/>
                </a:highlight>
              </a:rPr>
              <a:t>, </a:t>
            </a:r>
            <a:r>
              <a:rPr lang="en-US" dirty="0" err="1">
                <a:highlight>
                  <a:srgbClr val="FFFFFF"/>
                </a:highlight>
              </a:rPr>
              <a:t>så</a:t>
            </a:r>
            <a:r>
              <a:rPr lang="en-US" dirty="0">
                <a:highlight>
                  <a:srgbClr val="FFFFFF"/>
                </a:highlight>
              </a:rPr>
              <a:t> det er </a:t>
            </a:r>
            <a:r>
              <a:rPr lang="en-US" dirty="0" err="1">
                <a:highlight>
                  <a:srgbClr val="FFFFFF"/>
                </a:highlight>
              </a:rPr>
              <a:t>vanskelig</a:t>
            </a:r>
            <a:r>
              <a:rPr lang="en-US" dirty="0">
                <a:highlight>
                  <a:srgbClr val="FFFFFF"/>
                </a:highlight>
              </a:rPr>
              <a:t> å </a:t>
            </a:r>
            <a:r>
              <a:rPr lang="en-US" dirty="0" err="1">
                <a:highlight>
                  <a:srgbClr val="FFFFFF"/>
                </a:highlight>
              </a:rPr>
              <a:t>si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noe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sikkert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om.</a:t>
            </a:r>
            <a:r>
              <a:rPr lang="en-US" dirty="0">
                <a:highlight>
                  <a:srgbClr val="FFFFFF"/>
                </a:highlight>
              </a:rPr>
              <a:t> Men </a:t>
            </a:r>
            <a:r>
              <a:rPr lang="en-US" dirty="0" err="1">
                <a:highlight>
                  <a:srgbClr val="FFFFFF"/>
                </a:highlight>
              </a:rPr>
              <a:t>mye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tyder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på</a:t>
            </a:r>
            <a:r>
              <a:rPr lang="en-US" dirty="0">
                <a:highlight>
                  <a:srgbClr val="FFFFFF"/>
                </a:highlight>
              </a:rPr>
              <a:t> at </a:t>
            </a:r>
            <a:r>
              <a:rPr lang="en-US" dirty="0" err="1">
                <a:highlight>
                  <a:srgbClr val="FFFFFF"/>
                </a:highlight>
              </a:rPr>
              <a:t>tendensen</a:t>
            </a:r>
            <a:r>
              <a:rPr lang="en-US" dirty="0">
                <a:highlight>
                  <a:srgbClr val="FFFFFF"/>
                </a:highlight>
              </a:rPr>
              <a:t> her </a:t>
            </a:r>
            <a:r>
              <a:rPr lang="en-US" dirty="0" err="1">
                <a:highlight>
                  <a:srgbClr val="FFFFFF"/>
                </a:highlight>
              </a:rPr>
              <a:t>også</a:t>
            </a:r>
            <a:r>
              <a:rPr lang="en-US" dirty="0">
                <a:highlight>
                  <a:srgbClr val="FFFFFF"/>
                </a:highlight>
              </a:rPr>
              <a:t> er at </a:t>
            </a:r>
            <a:r>
              <a:rPr lang="en-US" dirty="0" err="1">
                <a:highlight>
                  <a:srgbClr val="FFFFFF"/>
                </a:highlight>
              </a:rPr>
              <a:t>unge</a:t>
            </a:r>
            <a:r>
              <a:rPr lang="en-US" dirty="0">
                <a:highlight>
                  <a:srgbClr val="FFFFFF"/>
                </a:highlight>
              </a:rPr>
              <a:t> - </a:t>
            </a:r>
            <a:r>
              <a:rPr lang="en-US" dirty="0" err="1">
                <a:highlight>
                  <a:srgbClr val="FFFFFF"/>
                </a:highlight>
              </a:rPr>
              <a:t>særlig</a:t>
            </a:r>
            <a:r>
              <a:rPr lang="en-US" dirty="0">
                <a:highlight>
                  <a:srgbClr val="FFFFFF"/>
                </a:highlight>
              </a:rPr>
              <a:t> gutter er </a:t>
            </a:r>
            <a:r>
              <a:rPr lang="en-US" dirty="0" err="1">
                <a:highlight>
                  <a:srgbClr val="FFFFFF"/>
                </a:highlight>
              </a:rPr>
              <a:t>interessert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i</a:t>
            </a:r>
            <a:r>
              <a:rPr lang="en-US" dirty="0">
                <a:highlight>
                  <a:srgbClr val="FFFFFF"/>
                </a:highlight>
              </a:rPr>
              <a:t> å </a:t>
            </a:r>
            <a:r>
              <a:rPr lang="en-US" dirty="0" err="1">
                <a:highlight>
                  <a:srgbClr val="FFFFFF"/>
                </a:highlight>
              </a:rPr>
              <a:t>lære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mer</a:t>
            </a:r>
            <a:r>
              <a:rPr lang="en-US" dirty="0">
                <a:highlight>
                  <a:srgbClr val="FFFFFF"/>
                </a:highlight>
              </a:rPr>
              <a:t> om </a:t>
            </a:r>
            <a:r>
              <a:rPr lang="en-US" dirty="0" err="1">
                <a:highlight>
                  <a:srgbClr val="FFFFFF"/>
                </a:highlight>
              </a:rPr>
              <a:t>kristen</a:t>
            </a:r>
            <a:r>
              <a:rPr lang="en-US" dirty="0">
                <a:highlight>
                  <a:srgbClr val="FFFFFF"/>
                </a:highlight>
              </a:rPr>
              <a:t> </a:t>
            </a:r>
            <a:r>
              <a:rPr lang="en-US" dirty="0" err="1">
                <a:highlight>
                  <a:srgbClr val="FFFFFF"/>
                </a:highlight>
              </a:rPr>
              <a:t>tro</a:t>
            </a:r>
            <a:r>
              <a:rPr lang="en-US" dirty="0">
                <a:highlight>
                  <a:srgbClr val="FFFFFF"/>
                </a:highlight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7681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Landssnittet er 46% av unge mellom 15 – 29 – spennende å høre om det mystiske. </a:t>
            </a:r>
            <a:endParaRPr lang="en-US">
              <a:highlight>
                <a:srgbClr val="FFFFFF"/>
              </a:highlight>
            </a:endParaRPr>
          </a:p>
          <a:p>
            <a:r>
              <a:rPr lang="nb-NO">
                <a:highlight>
                  <a:srgbClr val="FFFFFF"/>
                </a:highlight>
              </a:rPr>
              <a:t>37 % nasjonalt 15 – 29 leter etter større mening.</a:t>
            </a:r>
            <a:endParaRPr lang="en-US">
              <a:highlight>
                <a:srgbClr val="FFFFFF"/>
              </a:highlight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1106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Til sammenligning av det i 2019 82% som ville døpt barnet sitt om det var i dag – 81% i 2025.</a:t>
            </a:r>
          </a:p>
          <a:p>
            <a:r>
              <a:rPr lang="nb-NO">
                <a:cs typeface="Arial"/>
              </a:rPr>
              <a:t>77% ville ha kirkelig begravelse i 2019 mot 78% i 2025 - altså veldig stabilt.</a:t>
            </a:r>
            <a:endParaRPr lang="nb-NO" dirty="0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861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 prosent av medlemmene i alderen 15–29 år ville valgt kirkelig konfirmasjon, mens hele 74 prosent ville hatt en kirkelig vielse</a:t>
            </a:r>
            <a:r>
              <a:rPr lang="nb-NO"/>
              <a:t>.</a:t>
            </a:r>
          </a:p>
          <a:p>
            <a:r>
              <a:rPr lang="nb-NO">
                <a:cs typeface="Arial"/>
              </a:rPr>
              <a:t>Alle aldersgrupper under ett, viser at utviklingen fra 2019 til i dag er en økning fra 67 til 69 % når det gjelder konfirmasjon og fra 59 til 62 prosent når det gjelder bryllup.</a:t>
            </a:r>
            <a:endParaRPr lang="nb-NO" dirty="0">
              <a:cs typeface="Arial"/>
            </a:endParaRPr>
          </a:p>
          <a:p>
            <a:endParaRPr lang="nb-NO">
              <a:cs typeface="Arial" panose="020B060402020202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10033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Dette gjelder både for de som bor i by / bynære strøk (Vedlikehold 82% og Ro 76%) </a:t>
            </a:r>
            <a:endParaRPr lang="en-US">
              <a:highlight>
                <a:srgbClr val="FFFFFF"/>
              </a:highlight>
            </a:endParaRPr>
          </a:p>
          <a:p>
            <a:r>
              <a:rPr lang="nb-NO">
                <a:highlight>
                  <a:srgbClr val="FFFFFF"/>
                </a:highlight>
              </a:rPr>
              <a:t>Eller i spredtbygde strøk (Vedlikehold 89% og Ro 78%)</a:t>
            </a:r>
            <a:endParaRPr lang="en-US">
              <a:highlight>
                <a:srgbClr val="FFFFFF"/>
              </a:highlight>
            </a:endParaRPr>
          </a:p>
          <a:p>
            <a:r>
              <a:rPr lang="nb-NO">
                <a:highlight>
                  <a:srgbClr val="FFFFFF"/>
                </a:highlight>
              </a:rPr>
              <a:t>I spredtbygde strøk oppgir 52% at kirka betyr mye for dem – tilsvarende 42% i urbane strøk.</a:t>
            </a:r>
            <a:endParaRPr lang="en-US">
              <a:highlight>
                <a:srgbClr val="FFFFFF"/>
              </a:highlight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09840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FFFFFF"/>
                </a:highlight>
              </a:rPr>
              <a:t>Her ligger Hamar bispedømme 2% under landsgjennomsnittet. </a:t>
            </a:r>
            <a:endParaRPr lang="en-US">
              <a:highlight>
                <a:srgbClr val="FFFFFF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4050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21.05.2026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21.05.2026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21.05.2026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905D13E-4397-444D-9D72-5C288C66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172C-E5A6-B547-B606-488AA18D1FD3}" type="datetime1">
              <a:rPr lang="nb-NO" smtClean="0"/>
              <a:t>21.05.2026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679592F-5F76-D64B-A0E4-DF3D27B7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6D5D829-711E-0548-8041-4A964744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3429001"/>
            <a:ext cx="10944224" cy="883642"/>
          </a:xfrm>
        </p:spPr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Medlemsundersøkelsen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B2BC670-A605-BC4C-A9CA-3BD897D71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58115"/>
            <a:ext cx="10944224" cy="416480"/>
          </a:xfrm>
        </p:spPr>
        <p:txBody>
          <a:bodyPr/>
          <a:lstStyle/>
          <a:p>
            <a:r>
              <a:rPr lang="nb-NO" dirty="0"/>
              <a:t>Hamar bispedømme - </a:t>
            </a:r>
            <a:r>
              <a:rPr lang="sma-NO" dirty="0"/>
              <a:t>Hamaren bæspatjïelte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6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0D475-3FBA-3461-5DEE-DFF71C639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B92C6F-3B0A-20B1-2BC5-B64E67BA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Stabil oppslutning på om medlemmene ville valgt dåp og begravelse i kirken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811BA70A-176F-0C2F-2295-D6FB46A5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22" b="53252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9D2AFE4-4D63-533D-9A6A-3893CE0271DD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F6C9909-89AD-DFE2-E4A5-91DC0CFE0492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Dåp: 81% JA</a:t>
            </a:r>
          </a:p>
          <a:p>
            <a:pPr algn="ctr"/>
            <a:r>
              <a:rPr lang="nb-NO" sz="1400" dirty="0"/>
              <a:t>Begravelse: 78%</a:t>
            </a:r>
          </a:p>
        </p:txBody>
      </p:sp>
    </p:spTree>
    <p:extLst>
      <p:ext uri="{BB962C8B-B14F-4D97-AF65-F5344CB8AC3E}">
        <p14:creationId xmlns:p14="http://schemas.microsoft.com/office/powerpoint/2010/main" val="14033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E3D10-1E68-AA4F-C338-70A4471A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B4D798-E7D9-16B3-708D-A2126929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 dirty="0"/>
              <a:t>Flere ville valgt konfirmasjon og bryllup i kirken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7E3C1B56-FB64-59E9-B6A6-006E1D268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79" b="33765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E6B614E-FCDE-3330-55F1-5E8E52D50F43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86F2290-DE32-9826-851A-D8822313D8A8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Økningen er fra 64 til 69 % på konfirmasjon, og fra 54 til 62 % på bryllup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40302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42F09-C653-AFA8-EF6A-5856A0DE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B6A7CD-F2D7-595C-5466-B4AE6E0A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dirty="0"/>
              <a:t>Kirkebygget gir sterk lokal kulturell tilhørighet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5617A98-9BB5-A14A-98DE-38809A37F325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9FD8D163-9D89-03BF-4FF6-07FE09DF4B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216" b="11048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7381BFE-F5EE-20D8-0698-7B7849B514A2}"/>
              </a:ext>
            </a:extLst>
          </p:cNvPr>
          <p:cNvSpPr/>
          <p:nvPr/>
        </p:nvSpPr>
        <p:spPr>
          <a:xfrm>
            <a:off x="9378365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Viktig med vedlikehold: 85%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Viktig sted for ro og stillhet: 77%</a:t>
            </a:r>
          </a:p>
        </p:txBody>
      </p:sp>
    </p:spTree>
    <p:extLst>
      <p:ext uri="{BB962C8B-B14F-4D97-AF65-F5344CB8AC3E}">
        <p14:creationId xmlns:p14="http://schemas.microsoft.com/office/powerpoint/2010/main" val="9796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3934F-008E-113E-A0A5-DBA5235A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C7FFDB-CF5C-74E3-8EE0-CFA47CFB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 dirty="0"/>
              <a:t>76 % synes det er samfunnsnyttig at kirken gir støtte til mennesker i sorg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1F4DF771-EAA6-96AE-CBE7-7CF9F7A7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62" b="1206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3736EFD-6778-56C0-A363-79B227F32266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068FF9F-2182-81ED-9740-FD33456ABF2C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1. plass på hva medlemmene finner mest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16938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E7299-5490-91EA-89AE-B9B1FDE6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AF112-1ED0-AB08-374C-907FD23E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 dirty="0"/>
              <a:t>66 % synes det er samfunnsnyttig at kirken gir mennesker rammer for viktige hendelser i livet (dåp, konfirmasjon, bryllup, begravelse)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EA2A63D-4D1B-0711-E78A-463C487E2C56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C2101874-2EB0-468F-4130-9E1D31A8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18" b="22968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4225FEB-ADFB-1F5D-67BA-10F839B54175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2. plass på hva medlemmene finner mest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21962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BDFC5-C4B6-9B24-70D3-B9A3ED136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773991-4A9D-E837-C671-349DD76E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 dirty="0"/>
              <a:t>Mer enn halvparten finner kirkens samtaletilbud, fellesskap ved nasjonale og lokale kriser, og tilbud til eldre og ensomme samfunnsnyttig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211000F-B539-4863-BC43-F044652815A4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0E3CCA78-D48C-3B6C-0C47-48A2D3D26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62" b="12062"/>
          <a:stretch/>
        </p:blipFill>
        <p:spPr>
          <a:xfrm>
            <a:off x="0" y="102950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B22430B-1674-F6FF-1F56-2F8896C2E09D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På topp av hva medlemmene finner mest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13103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E0FDF-4DC1-B3B9-B083-31952F0B4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C146F2-5CB0-BC20-DDE0-11BA607A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 dirty="0"/>
              <a:t>Kun 17 % av medlemmene sier at kirken har tilbud og aktiviteter som passer inn i mitt liv og min timeplan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0D2D57E-48B2-EB99-816D-FFB68D865C29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84F986AA-3C41-3F79-0B08-D3B3A7C497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32" b="1813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ECAABC8-89F3-DA66-4507-B2588C1489F3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Hvem er kirken der for?</a:t>
            </a:r>
          </a:p>
        </p:txBody>
      </p:sp>
    </p:spTree>
    <p:extLst>
      <p:ext uri="{BB962C8B-B14F-4D97-AF65-F5344CB8AC3E}">
        <p14:creationId xmlns:p14="http://schemas.microsoft.com/office/powerpoint/2010/main" val="22667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87616-2571-FF30-EEAF-7D158FAA5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E57635-7446-CF7E-EE5D-DAE349C7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 dirty="0"/>
              <a:t>...mens 86 % av medlemmene er glad kirken er der når folk trenger den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757E7A8-69CD-438C-4984-9978EC7D2EF4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CB229CBF-A2EA-E780-DE48-B1872D7E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32" b="1813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8539CB6-68FD-EA90-3405-01CEB9E8C2BA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Hvem er kirken der for?</a:t>
            </a:r>
          </a:p>
        </p:txBody>
      </p:sp>
    </p:spTree>
    <p:extLst>
      <p:ext uri="{BB962C8B-B14F-4D97-AF65-F5344CB8AC3E}">
        <p14:creationId xmlns:p14="http://schemas.microsoft.com/office/powerpoint/2010/main" val="11056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6673C-C441-0041-566A-3CD961D85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F6D881-1704-1AAB-EB25-CD9A4F76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/>
              <a:t>Menighetsblad er superpopulært!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0F2F4DF-A880-2F11-0EFB-B7ECC130A559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1CA857-83FB-B329-753F-D6734A75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692"/>
            <a:ext cx="12039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CDAE40B-AB19-099E-2A77-DB26B249AFAE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79 % blar gjennom, 67 % mener papirutgave er viktig, 54 % liker å få bladet</a:t>
            </a:r>
          </a:p>
        </p:txBody>
      </p:sp>
    </p:spTree>
    <p:extLst>
      <p:ext uri="{BB962C8B-B14F-4D97-AF65-F5344CB8AC3E}">
        <p14:creationId xmlns:p14="http://schemas.microsoft.com/office/powerpoint/2010/main" val="17498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52F9A97-E083-447E-F1C8-67B7E1E3A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186"/>
            <a:ext cx="12192000" cy="592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15F2D-D1E3-85C3-9375-8510EAD8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06E338D-CC74-BC62-3913-EB9A71C10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172C-E5A6-B547-B606-488AA18D1FD3}" type="datetime1">
              <a:rPr lang="nb-NO" smtClean="0"/>
              <a:t>21.05.2026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53AD035-C17C-F724-1A35-08801482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E8F4882-812F-8C0E-7952-2B3C3EE27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3429001"/>
            <a:ext cx="10944224" cy="883642"/>
          </a:xfrm>
        </p:spPr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Medlemsundersøkelsen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AA70511-55B7-4BC3-E7B1-3A68F1DC8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58115"/>
            <a:ext cx="10944224" cy="416480"/>
          </a:xfrm>
        </p:spPr>
        <p:txBody>
          <a:bodyPr/>
          <a:lstStyle/>
          <a:p>
            <a:r>
              <a:rPr lang="nb-NO" dirty="0"/>
              <a:t>Hamar bispedømme - </a:t>
            </a:r>
            <a:r>
              <a:rPr lang="sma-NO" dirty="0"/>
              <a:t>Hamaren bæspatjïelte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31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447E88-C97F-3641-A769-C5C8C582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2FA6-23BD-0E4F-A3AA-E7DFFF2B9C96}" type="datetime1">
              <a:rPr lang="nb-NO" smtClean="0"/>
              <a:t>21.05.2026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A69A749-31FB-8C47-B54F-32E3EB49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3AC2A0D7-F195-404E-AC18-DC3FF6417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954" y="1399751"/>
            <a:ext cx="5709179" cy="1006440"/>
          </a:xfrm>
        </p:spPr>
        <p:txBody>
          <a:bodyPr/>
          <a:lstStyle/>
          <a:p>
            <a:r>
              <a:rPr lang="nb-NO" dirty="0"/>
              <a:t>Hamar bispedømme - </a:t>
            </a:r>
            <a:r>
              <a:rPr lang="sma-NO" dirty="0"/>
              <a:t>Hamaren bæspatjïelte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54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A8C9AC90-EE12-8FC1-F429-1CA3D85D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undersøkelsen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99B2603-C5AB-6023-62F7-44BD702B0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Gjennomføres annethvert år</a:t>
            </a:r>
          </a:p>
          <a:p>
            <a:r>
              <a:rPr lang="nb-NO" dirty="0"/>
              <a:t>Formål: Kartlegge medlemmenes deltakelse, holdninger og forhold til Den norske kirke</a:t>
            </a:r>
          </a:p>
          <a:p>
            <a:r>
              <a:rPr lang="nb-NO" dirty="0"/>
              <a:t>Gjennomført av Opinion for Den norske kirke</a:t>
            </a:r>
          </a:p>
          <a:p>
            <a:r>
              <a:rPr lang="nb-NO" dirty="0"/>
              <a:t>Representativ 5966 intervjuer på nett, 3430 fra Hamar bispedømme</a:t>
            </a:r>
          </a:p>
          <a:p>
            <a:r>
              <a:rPr lang="nb-NO" dirty="0"/>
              <a:t>Spørsmålene i undersøkelsen er utarbeidet av Opinion i samarbeid bispedømmene og Kirkerådet</a:t>
            </a:r>
          </a:p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B5E6C52-766A-34C0-ED7E-3CF07CEB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26B0-9B72-1342-8A07-79F52C607727}" type="datetime1">
              <a:rPr lang="nb-NO" smtClean="0"/>
              <a:t>21.05.2026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29A2A8-AB43-C65B-5E2B-2FBF3A76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81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AE4BD6-777F-9D55-D66E-0705806A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ta i bruk undersøkelsen?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D13F880E-A88F-B7BF-B1DE-514A54E451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071088"/>
              </p:ext>
            </p:extLst>
          </p:nvPr>
        </p:nvGraphicFramePr>
        <p:xfrm>
          <a:off x="623888" y="1385888"/>
          <a:ext cx="10944225" cy="46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734ED7-9582-849E-B506-A238946F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21.05.2026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258CCA-7146-AC6C-6FA4-618363F2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90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9A7A0E6-9B64-3963-5B13-2570A620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8" r="1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75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C46B47-0D95-A509-203E-FE085B7E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960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559D3-0BAC-D7D2-A363-E9902E31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Kirke for dem </a:t>
            </a:r>
            <a:r>
              <a:rPr lang="en-US" dirty="0" err="1">
                <a:cs typeface="Arial"/>
              </a:rPr>
              <a:t>som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ikke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tror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CDAB2-F77E-5840-3EDE-3D7B03DF6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Arial"/>
              </a:rPr>
              <a:t>74% - </a:t>
            </a:r>
            <a:r>
              <a:rPr lang="en-US" dirty="0" err="1">
                <a:cs typeface="Arial"/>
              </a:rPr>
              <a:t>viktig</a:t>
            </a:r>
            <a:r>
              <a:rPr lang="en-US" dirty="0">
                <a:cs typeface="Arial"/>
              </a:rPr>
              <a:t> med </a:t>
            </a:r>
            <a:r>
              <a:rPr lang="en-US" dirty="0" err="1">
                <a:cs typeface="Arial"/>
              </a:rPr>
              <a:t>godt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vedlikeholdte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lokalkirker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66% </a:t>
            </a:r>
            <a:r>
              <a:rPr lang="en-US" dirty="0" err="1">
                <a:cs typeface="Arial"/>
              </a:rPr>
              <a:t>opplever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ro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kirka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14% </a:t>
            </a:r>
            <a:r>
              <a:rPr lang="en-US" dirty="0" err="1">
                <a:cs typeface="Arial"/>
              </a:rPr>
              <a:t>vil</a:t>
            </a:r>
            <a:r>
              <a:rPr lang="en-US" dirty="0">
                <a:cs typeface="Arial"/>
              </a:rPr>
              <a:t> ha </a:t>
            </a:r>
            <a:r>
              <a:rPr lang="en-US" dirty="0" err="1">
                <a:cs typeface="Arial"/>
              </a:rPr>
              <a:t>mer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åpne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kirker</a:t>
            </a:r>
          </a:p>
          <a:p>
            <a:r>
              <a:rPr lang="en-US" dirty="0">
                <a:cs typeface="Arial"/>
              </a:rPr>
              <a:t>75% er glad </a:t>
            </a:r>
            <a:r>
              <a:rPr lang="en-US" dirty="0" err="1">
                <a:cs typeface="Arial"/>
              </a:rPr>
              <a:t>kirka</a:t>
            </a:r>
            <a:r>
              <a:rPr lang="en-US" dirty="0">
                <a:cs typeface="Arial"/>
              </a:rPr>
              <a:t> er der </a:t>
            </a:r>
            <a:r>
              <a:rPr lang="en-US" dirty="0" err="1">
                <a:cs typeface="Arial"/>
              </a:rPr>
              <a:t>når</a:t>
            </a:r>
            <a:r>
              <a:rPr lang="en-US" dirty="0">
                <a:cs typeface="Arial"/>
              </a:rPr>
              <a:t> folk </a:t>
            </a:r>
            <a:r>
              <a:rPr lang="en-US" dirty="0" err="1">
                <a:cs typeface="Arial"/>
              </a:rPr>
              <a:t>trenger</a:t>
            </a:r>
            <a:r>
              <a:rPr lang="en-US" dirty="0">
                <a:cs typeface="Arial"/>
              </a:rPr>
              <a:t> den</a:t>
            </a:r>
          </a:p>
          <a:p>
            <a:r>
              <a:rPr lang="en-US" dirty="0">
                <a:cs typeface="Arial"/>
              </a:rPr>
              <a:t>54% </a:t>
            </a:r>
            <a:r>
              <a:rPr lang="en-US" dirty="0" err="1">
                <a:cs typeface="Arial"/>
              </a:rPr>
              <a:t>opplever</a:t>
            </a:r>
            <a:r>
              <a:rPr lang="en-US" dirty="0">
                <a:cs typeface="Arial"/>
              </a:rPr>
              <a:t> at </a:t>
            </a:r>
            <a:r>
              <a:rPr lang="en-US" dirty="0" err="1">
                <a:cs typeface="Arial"/>
              </a:rPr>
              <a:t>kirka</a:t>
            </a:r>
            <a:r>
              <a:rPr lang="en-US" dirty="0">
                <a:cs typeface="Arial"/>
              </a:rPr>
              <a:t> er der for seg </a:t>
            </a:r>
            <a:r>
              <a:rPr lang="en-US" dirty="0" err="1">
                <a:cs typeface="Arial"/>
              </a:rPr>
              <a:t>ved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viktige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livshendelser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1 av 5 </a:t>
            </a:r>
            <a:r>
              <a:rPr lang="en-US" dirty="0" err="1">
                <a:cs typeface="Arial"/>
              </a:rPr>
              <a:t>får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noe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igjen</a:t>
            </a:r>
            <a:r>
              <a:rPr lang="en-US" dirty="0">
                <a:cs typeface="Arial"/>
              </a:rPr>
              <a:t> for å </a:t>
            </a:r>
            <a:r>
              <a:rPr lang="en-US" dirty="0" err="1">
                <a:cs typeface="Arial"/>
              </a:rPr>
              <a:t>gå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på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gudstjeneste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2D517-1C03-D8D7-E6D6-BC7575F11B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Arial"/>
              </a:rPr>
              <a:t>70% </a:t>
            </a:r>
            <a:r>
              <a:rPr lang="en-US" dirty="0" err="1">
                <a:cs typeface="Arial"/>
              </a:rPr>
              <a:t>går</a:t>
            </a:r>
            <a:r>
              <a:rPr lang="en-US" dirty="0">
                <a:cs typeface="Arial"/>
              </a:rPr>
              <a:t> I </a:t>
            </a:r>
            <a:r>
              <a:rPr lang="en-US" dirty="0" err="1">
                <a:cs typeface="Arial"/>
              </a:rPr>
              <a:t>kirken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pga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tradisjon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85% </a:t>
            </a:r>
            <a:r>
              <a:rPr lang="en-US" dirty="0" err="1">
                <a:cs typeface="Arial"/>
              </a:rPr>
              <a:t>opplever</a:t>
            </a:r>
            <a:r>
              <a:rPr lang="en-US" dirty="0">
                <a:cs typeface="Arial"/>
              </a:rPr>
              <a:t> seg </a:t>
            </a:r>
            <a:r>
              <a:rPr lang="en-US" dirty="0" err="1">
                <a:cs typeface="Arial"/>
              </a:rPr>
              <a:t>velkomne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også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uten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kristen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tro</a:t>
            </a:r>
          </a:p>
          <a:p>
            <a:r>
              <a:rPr lang="en-US" dirty="0">
                <a:cs typeface="Arial"/>
              </a:rPr>
              <a:t>72% </a:t>
            </a:r>
            <a:r>
              <a:rPr lang="en-US" dirty="0" err="1">
                <a:cs typeface="Arial"/>
              </a:rPr>
              <a:t>mener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kirka</a:t>
            </a:r>
            <a:r>
              <a:rPr lang="en-US" dirty="0">
                <a:cs typeface="Arial"/>
              </a:rPr>
              <a:t> er </a:t>
            </a:r>
            <a:r>
              <a:rPr lang="en-US" dirty="0" err="1">
                <a:cs typeface="Arial"/>
              </a:rPr>
              <a:t>viktig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kriser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68% trekker </a:t>
            </a:r>
            <a:r>
              <a:rPr lang="en-US" dirty="0" err="1">
                <a:cs typeface="Arial"/>
              </a:rPr>
              <a:t>fram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kirkas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sorgarbeid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73% </a:t>
            </a:r>
            <a:r>
              <a:rPr lang="en-US" dirty="0" err="1">
                <a:cs typeface="Arial"/>
              </a:rPr>
              <a:t>leser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menighetsbladet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64% - </a:t>
            </a:r>
            <a:r>
              <a:rPr lang="en-US" dirty="0" err="1">
                <a:cs typeface="Arial"/>
              </a:rPr>
              <a:t>mener</a:t>
            </a:r>
            <a:r>
              <a:rPr lang="en-US" dirty="0">
                <a:cs typeface="Arial"/>
              </a:rPr>
              <a:t> det er </a:t>
            </a:r>
            <a:r>
              <a:rPr lang="en-US" dirty="0" err="1">
                <a:cs typeface="Arial"/>
              </a:rPr>
              <a:t>viktig</a:t>
            </a:r>
            <a:r>
              <a:rPr lang="en-US" dirty="0">
                <a:cs typeface="Arial"/>
              </a:rPr>
              <a:t> at </a:t>
            </a:r>
            <a:r>
              <a:rPr lang="en-US" dirty="0" err="1">
                <a:cs typeface="Arial"/>
              </a:rPr>
              <a:t>unge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lærer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hva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kristendom</a:t>
            </a:r>
            <a:r>
              <a:rPr lang="en-US" dirty="0">
                <a:cs typeface="Arial"/>
              </a:rPr>
              <a:t> 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79B93-3BAC-B4D6-1DBA-D52AD2B5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21.05.2026</a:t>
            </a:fld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4761-8DBA-0905-3436-F8892E23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9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B1B90E-E2C8-2C7B-AA7D-43BC4D38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Jeg vil lære mer om kristen tro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9242F71D-F8B3-4A8E-BBD7-5B78D915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62" b="1206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B986F6F-524B-8559-B33B-B5BF74BD165F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2234B5-C814-9BB9-30AB-143AAB92650D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33 prosent av 15–29 åringene og 18 % av de over 30 år 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Hamar: 21% av de mellom 15 – 39 år. 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3856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B0A4-BB54-5399-614E-ED4FEFDDF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81B8E9-E8FB-84FA-8352-F5BBEEBC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Jeg synes det er spennende å høre om det mystiske i troen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2DE0A36A-7471-790D-C166-44A1C3CC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57" b="18157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795EF0A-B3B1-3377-6E2A-4306B95B7BE5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BF63ECE-4FD6-F805-BE93-06F6296BCE74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43 % i alderen 15 – 39 år sier dette, </a:t>
            </a:r>
          </a:p>
          <a:p>
            <a:pPr algn="ctr"/>
            <a:r>
              <a:rPr lang="nb-NO" sz="1400" dirty="0"/>
              <a:t>og 39 % av de unge leter etter større mening i hverdagen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0872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53164-b9d1-4c17-96fb-ffeb6e47192c" xsi:nil="true"/>
    <lcf76f155ced4ddcb4097134ff3c332f xmlns="4d2aed6a-1096-4595-9e40-6dbc8ed5a0c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2F80B70C2511498E345F99EDB634DF" ma:contentTypeVersion="21" ma:contentTypeDescription="Opprett et nytt dokument." ma:contentTypeScope="" ma:versionID="4c240addcf092ad4df6d12b53e936c57">
  <xsd:schema xmlns:xsd="http://www.w3.org/2001/XMLSchema" xmlns:xs="http://www.w3.org/2001/XMLSchema" xmlns:p="http://schemas.microsoft.com/office/2006/metadata/properties" xmlns:ns2="4d2aed6a-1096-4595-9e40-6dbc8ed5a0c0" xmlns:ns3="ba553164-b9d1-4c17-96fb-ffeb6e47192c" targetNamespace="http://schemas.microsoft.com/office/2006/metadata/properties" ma:root="true" ma:fieldsID="c5289287eb33f1d5f542dff233b2e5b5" ns2:_="" ns3:_="">
    <xsd:import namespace="4d2aed6a-1096-4595-9e40-6dbc8ed5a0c0"/>
    <xsd:import namespace="ba553164-b9d1-4c17-96fb-ffeb6e4719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aed6a-1096-4595-9e40-6dbc8ed5a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3164-b9d1-4c17-96fb-ffeb6e47192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5f43a9c-5492-4656-a5c1-30169e543a61}" ma:internalName="TaxCatchAll" ma:showField="CatchAllData" ma:web="ba553164-b9d1-4c17-96fb-ffeb6e4719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837ECE-3F97-4B28-A0F8-28928430BA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084750-CA24-4F5C-AD69-FE47DFB4F34C}">
  <ds:schemaRefs>
    <ds:schemaRef ds:uri="027e7999-366c-4f59-b5f8-fb56165a1b03"/>
    <ds:schemaRef ds:uri="21414b8d-4c94-4cad-ad68-3bc956df0a6c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a553164-b9d1-4c17-96fb-ffeb6e47192c"/>
    <ds:schemaRef ds:uri="4d2aed6a-1096-4595-9e40-6dbc8ed5a0c0"/>
  </ds:schemaRefs>
</ds:datastoreItem>
</file>

<file path=customXml/itemProps3.xml><?xml version="1.0" encoding="utf-8"?>
<ds:datastoreItem xmlns:ds="http://schemas.openxmlformats.org/officeDocument/2006/customXml" ds:itemID="{93B008ED-27E1-4DCE-B35A-C27105B35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2aed6a-1096-4595-9e40-6dbc8ed5a0c0"/>
    <ds:schemaRef ds:uri="ba553164-b9d1-4c17-96fb-ffeb6e4719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6f3cebf-f3ea-4f6d-9afa-b2867c184242}" enabled="1" method="Privileged" siteId="{512024a4-8685-4f03-8086-14a61730e81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DNK_16x9_bokmål</Template>
  <TotalTime>307</TotalTime>
  <Words>480</Words>
  <Application>Microsoft Office PowerPoint</Application>
  <PresentationFormat>Widescreen</PresentationFormat>
  <Paragraphs>69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Den norske kirke_ppt mal</vt:lpstr>
      <vt:lpstr>  Medlemsundersøkelsen</vt:lpstr>
      <vt:lpstr>  Medlemsundersøkelsen</vt:lpstr>
      <vt:lpstr>Om undersøkelsen</vt:lpstr>
      <vt:lpstr>Hvordan ta i bruk undersøkelsen?</vt:lpstr>
      <vt:lpstr>PowerPoint Presentation</vt:lpstr>
      <vt:lpstr>PowerPoint Presentation</vt:lpstr>
      <vt:lpstr>Kirke for dem som ikke tror</vt:lpstr>
      <vt:lpstr>Jeg vil lære mer om kristen tro</vt:lpstr>
      <vt:lpstr>Jeg synes det er spennende å høre om det mystiske i troen</vt:lpstr>
      <vt:lpstr>Stabil oppslutning på om medlemmene ville valgt dåp og begravelse i kirken</vt:lpstr>
      <vt:lpstr>Flere ville valgt konfirmasjon og bryllup i kirken</vt:lpstr>
      <vt:lpstr>Kirkebygget gir sterk lokal kulturell tilhørighet</vt:lpstr>
      <vt:lpstr>76 % synes det er samfunnsnyttig at kirken gir støtte til mennesker i sorg</vt:lpstr>
      <vt:lpstr>66 % synes det er samfunnsnyttig at kirken gir mennesker rammer for viktige hendelser i livet (dåp, konfirmasjon, bryllup, begravelse)</vt:lpstr>
      <vt:lpstr>Mer enn halvparten finner kirkens samtaletilbud, fellesskap ved nasjonale og lokale kriser, og tilbud til eldre og ensomme samfunnsnyttig</vt:lpstr>
      <vt:lpstr>Kun 17 % av medlemmene sier at kirken har tilbud og aktiviteter som passer inn i mitt liv og min timeplan</vt:lpstr>
      <vt:lpstr>...mens 86 % av medlemmene er glad kirken er der når folk trenger den</vt:lpstr>
      <vt:lpstr>Menighetsblad er superpopulært!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 Alexander Tan Engeset</dc:creator>
  <cp:lastModifiedBy>Jorun Vang</cp:lastModifiedBy>
  <cp:revision>136</cp:revision>
  <dcterms:created xsi:type="dcterms:W3CDTF">2026-04-20T10:59:54Z</dcterms:created>
  <dcterms:modified xsi:type="dcterms:W3CDTF">2026-05-21T10:52:48Z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0x010100DA2F80B70C2511498E345F99EDB634DF</vt:lpwstr>
  </property>
  <property fmtid="{D5CDD505-2E9C-101B-9397-08002B2CF9AE}" pid="3" name="MediaServiceImageTags">
    <vt:lpwstr/>
  </property>
</Properties>
</file>