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7" r:id="rId5"/>
    <p:sldId id="264" r:id="rId6"/>
    <p:sldId id="2147483647" r:id="rId7"/>
    <p:sldId id="258" r:id="rId8"/>
    <p:sldId id="261" r:id="rId9"/>
    <p:sldId id="262" r:id="rId10"/>
    <p:sldId id="265" r:id="rId11"/>
    <p:sldId id="326" r:id="rId12"/>
    <p:sldId id="2147483639" r:id="rId13"/>
    <p:sldId id="2147483640" r:id="rId14"/>
    <p:sldId id="2147483641" r:id="rId15"/>
    <p:sldId id="2147483645" r:id="rId16"/>
    <p:sldId id="2147483638" r:id="rId17"/>
    <p:sldId id="327" r:id="rId18"/>
    <p:sldId id="2147473767" r:id="rId19"/>
    <p:sldId id="2147473768" r:id="rId20"/>
    <p:sldId id="2147473769" r:id="rId21"/>
    <p:sldId id="256" r:id="rId22"/>
    <p:sldId id="259" r:id="rId23"/>
    <p:sldId id="260" r:id="rId2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D785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00B863-9911-85F7-5C9B-DDE9D861FAD1}" v="288" dt="2026-05-21T07:34:49.625"/>
    <p1510:client id="{222D2311-3288-D9EC-C7A1-CD18265B4932}" v="1" dt="2026-05-20T10:56:20.7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iddels stil 3 – utheving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iddels stil 1 – uthev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iddels stil 1 – uthevin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13C9C4-DC33-4AEB-8E61-B9B7E0BCD627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2D9DC10A-61C3-481A-AB02-403076782BA3}">
      <dgm:prSet phldrT="[Tekst]" phldr="0"/>
      <dgm:spPr/>
      <dgm:t>
        <a:bodyPr/>
        <a:lstStyle/>
        <a:p>
          <a:r>
            <a:rPr lang="nb-NO"/>
            <a:t>Kjennskap</a:t>
          </a:r>
        </a:p>
      </dgm:t>
    </dgm:pt>
    <dgm:pt modelId="{F65BFC72-58FC-4B8E-8D37-0943C10F3348}" type="parTrans" cxnId="{37703E2C-7F80-458B-9A79-5AF5DF4FAA0B}">
      <dgm:prSet/>
      <dgm:spPr/>
      <dgm:t>
        <a:bodyPr/>
        <a:lstStyle/>
        <a:p>
          <a:endParaRPr lang="nb-NO"/>
        </a:p>
      </dgm:t>
    </dgm:pt>
    <dgm:pt modelId="{5F64256B-947F-45CD-96EB-4A6C97758101}" type="sibTrans" cxnId="{37703E2C-7F80-458B-9A79-5AF5DF4FAA0B}">
      <dgm:prSet/>
      <dgm:spPr/>
      <dgm:t>
        <a:bodyPr/>
        <a:lstStyle/>
        <a:p>
          <a:endParaRPr lang="nb-NO"/>
        </a:p>
      </dgm:t>
    </dgm:pt>
    <dgm:pt modelId="{9AA08001-B1CC-4A0F-8E30-889BE80564F4}">
      <dgm:prSet phldrT="[Tekst]" phldr="0"/>
      <dgm:spPr/>
      <dgm:t>
        <a:bodyPr/>
        <a:lstStyle/>
        <a:p>
          <a:r>
            <a:rPr lang="nb-NO"/>
            <a:t>Kunnskap</a:t>
          </a:r>
        </a:p>
      </dgm:t>
    </dgm:pt>
    <dgm:pt modelId="{2DB486A5-E3F3-430D-893F-C3AEBB501785}" type="parTrans" cxnId="{803B3FD0-2939-40A4-BC7E-C22237FEECED}">
      <dgm:prSet/>
      <dgm:spPr/>
      <dgm:t>
        <a:bodyPr/>
        <a:lstStyle/>
        <a:p>
          <a:endParaRPr lang="nb-NO"/>
        </a:p>
      </dgm:t>
    </dgm:pt>
    <dgm:pt modelId="{64A1948D-6181-408E-A949-C97CD9206143}" type="sibTrans" cxnId="{803B3FD0-2939-40A4-BC7E-C22237FEECED}">
      <dgm:prSet/>
      <dgm:spPr/>
      <dgm:t>
        <a:bodyPr/>
        <a:lstStyle/>
        <a:p>
          <a:endParaRPr lang="nb-NO"/>
        </a:p>
      </dgm:t>
    </dgm:pt>
    <dgm:pt modelId="{112A4FC7-9E7B-4DD7-A32B-0487A96F3B01}">
      <dgm:prSet phldrT="[Tekst]" phldr="0" custT="1"/>
      <dgm:spPr/>
      <dgm:t>
        <a:bodyPr/>
        <a:lstStyle/>
        <a:p>
          <a:r>
            <a:rPr lang="nb-NO" sz="2800"/>
            <a:t>Under-</a:t>
          </a:r>
          <a:r>
            <a:rPr lang="nb-NO" sz="2800" err="1"/>
            <a:t>søkelse</a:t>
          </a:r>
          <a:endParaRPr lang="nb-NO" sz="1900"/>
        </a:p>
      </dgm:t>
    </dgm:pt>
    <dgm:pt modelId="{40B734BD-B29E-4442-A8C4-B47A86752F14}" type="parTrans" cxnId="{48BE58CB-E192-4670-B9B0-70599E3EDBE4}">
      <dgm:prSet/>
      <dgm:spPr/>
      <dgm:t>
        <a:bodyPr/>
        <a:lstStyle/>
        <a:p>
          <a:endParaRPr lang="nb-NO"/>
        </a:p>
      </dgm:t>
    </dgm:pt>
    <dgm:pt modelId="{7CCBABE7-1A6E-4FFB-9935-06861FB6354E}" type="sibTrans" cxnId="{48BE58CB-E192-4670-B9B0-70599E3EDBE4}">
      <dgm:prSet/>
      <dgm:spPr/>
      <dgm:t>
        <a:bodyPr/>
        <a:lstStyle/>
        <a:p>
          <a:endParaRPr lang="nb-NO"/>
        </a:p>
      </dgm:t>
    </dgm:pt>
    <dgm:pt modelId="{A5D84E82-92FC-4447-8AF5-299D1B7B2E64}" type="pres">
      <dgm:prSet presAssocID="{CE13C9C4-DC33-4AEB-8E61-B9B7E0BCD627}" presName="arrowDiagram" presStyleCnt="0">
        <dgm:presLayoutVars>
          <dgm:chMax val="5"/>
          <dgm:dir/>
          <dgm:resizeHandles val="exact"/>
        </dgm:presLayoutVars>
      </dgm:prSet>
      <dgm:spPr/>
    </dgm:pt>
    <dgm:pt modelId="{8C98F885-A5FE-447D-9871-6B39DF4455AE}" type="pres">
      <dgm:prSet presAssocID="{CE13C9C4-DC33-4AEB-8E61-B9B7E0BCD627}" presName="arrow" presStyleLbl="bgShp" presStyleIdx="0" presStyleCnt="1"/>
      <dgm:spPr/>
    </dgm:pt>
    <dgm:pt modelId="{3CE36864-D476-40D3-ABF7-69605BBCFD9F}" type="pres">
      <dgm:prSet presAssocID="{CE13C9C4-DC33-4AEB-8E61-B9B7E0BCD627}" presName="arrowDiagram3" presStyleCnt="0"/>
      <dgm:spPr/>
    </dgm:pt>
    <dgm:pt modelId="{592C8DFC-F739-452B-8DA9-6981BFC82AFD}" type="pres">
      <dgm:prSet presAssocID="{2D9DC10A-61C3-481A-AB02-403076782BA3}" presName="bullet3a" presStyleLbl="node1" presStyleIdx="0" presStyleCnt="3"/>
      <dgm:spPr/>
    </dgm:pt>
    <dgm:pt modelId="{4C5A3EAE-1655-47A5-A5D6-6D1E4FC1115F}" type="pres">
      <dgm:prSet presAssocID="{2D9DC10A-61C3-481A-AB02-403076782BA3}" presName="textBox3a" presStyleLbl="revTx" presStyleIdx="0" presStyleCnt="3">
        <dgm:presLayoutVars>
          <dgm:bulletEnabled val="1"/>
        </dgm:presLayoutVars>
      </dgm:prSet>
      <dgm:spPr/>
    </dgm:pt>
    <dgm:pt modelId="{1D8644C3-8000-4291-96CF-B2C6A4554957}" type="pres">
      <dgm:prSet presAssocID="{9AA08001-B1CC-4A0F-8E30-889BE80564F4}" presName="bullet3b" presStyleLbl="node1" presStyleIdx="1" presStyleCnt="3"/>
      <dgm:spPr/>
    </dgm:pt>
    <dgm:pt modelId="{958453F0-4C41-4DDE-B25B-D7762E0C9B06}" type="pres">
      <dgm:prSet presAssocID="{9AA08001-B1CC-4A0F-8E30-889BE80564F4}" presName="textBox3b" presStyleLbl="revTx" presStyleIdx="1" presStyleCnt="3">
        <dgm:presLayoutVars>
          <dgm:bulletEnabled val="1"/>
        </dgm:presLayoutVars>
      </dgm:prSet>
      <dgm:spPr/>
    </dgm:pt>
    <dgm:pt modelId="{2EC62350-5BF0-4C1C-BBAE-005902FE2FA6}" type="pres">
      <dgm:prSet presAssocID="{112A4FC7-9E7B-4DD7-A32B-0487A96F3B01}" presName="bullet3c" presStyleLbl="node1" presStyleIdx="2" presStyleCnt="3"/>
      <dgm:spPr/>
    </dgm:pt>
    <dgm:pt modelId="{C3E63586-A49A-491C-9557-DB002634DD3B}" type="pres">
      <dgm:prSet presAssocID="{112A4FC7-9E7B-4DD7-A32B-0487A96F3B01}" presName="textBox3c" presStyleLbl="revTx" presStyleIdx="2" presStyleCnt="3" custLinFactNeighborX="13128" custLinFactNeighborY="0">
        <dgm:presLayoutVars>
          <dgm:bulletEnabled val="1"/>
        </dgm:presLayoutVars>
      </dgm:prSet>
      <dgm:spPr/>
    </dgm:pt>
  </dgm:ptLst>
  <dgm:cxnLst>
    <dgm:cxn modelId="{37703E2C-7F80-458B-9A79-5AF5DF4FAA0B}" srcId="{CE13C9C4-DC33-4AEB-8E61-B9B7E0BCD627}" destId="{2D9DC10A-61C3-481A-AB02-403076782BA3}" srcOrd="0" destOrd="0" parTransId="{F65BFC72-58FC-4B8E-8D37-0943C10F3348}" sibTransId="{5F64256B-947F-45CD-96EB-4A6C97758101}"/>
    <dgm:cxn modelId="{2B9C26A5-08B4-448C-A62B-FEE621936C63}" type="presOf" srcId="{112A4FC7-9E7B-4DD7-A32B-0487A96F3B01}" destId="{C3E63586-A49A-491C-9557-DB002634DD3B}" srcOrd="0" destOrd="0" presId="urn:microsoft.com/office/officeart/2005/8/layout/arrow2"/>
    <dgm:cxn modelId="{2D97CFA8-F617-46CC-8514-8878D10BFD0D}" type="presOf" srcId="{CE13C9C4-DC33-4AEB-8E61-B9B7E0BCD627}" destId="{A5D84E82-92FC-4447-8AF5-299D1B7B2E64}" srcOrd="0" destOrd="0" presId="urn:microsoft.com/office/officeart/2005/8/layout/arrow2"/>
    <dgm:cxn modelId="{BB1379AC-1F64-400F-B717-CCE6660D30B9}" type="presOf" srcId="{2D9DC10A-61C3-481A-AB02-403076782BA3}" destId="{4C5A3EAE-1655-47A5-A5D6-6D1E4FC1115F}" srcOrd="0" destOrd="0" presId="urn:microsoft.com/office/officeart/2005/8/layout/arrow2"/>
    <dgm:cxn modelId="{ABFD05B9-84D7-4186-AA8A-59119381D81B}" type="presOf" srcId="{9AA08001-B1CC-4A0F-8E30-889BE80564F4}" destId="{958453F0-4C41-4DDE-B25B-D7762E0C9B06}" srcOrd="0" destOrd="0" presId="urn:microsoft.com/office/officeart/2005/8/layout/arrow2"/>
    <dgm:cxn modelId="{48BE58CB-E192-4670-B9B0-70599E3EDBE4}" srcId="{CE13C9C4-DC33-4AEB-8E61-B9B7E0BCD627}" destId="{112A4FC7-9E7B-4DD7-A32B-0487A96F3B01}" srcOrd="2" destOrd="0" parTransId="{40B734BD-B29E-4442-A8C4-B47A86752F14}" sibTransId="{7CCBABE7-1A6E-4FFB-9935-06861FB6354E}"/>
    <dgm:cxn modelId="{803B3FD0-2939-40A4-BC7E-C22237FEECED}" srcId="{CE13C9C4-DC33-4AEB-8E61-B9B7E0BCD627}" destId="{9AA08001-B1CC-4A0F-8E30-889BE80564F4}" srcOrd="1" destOrd="0" parTransId="{2DB486A5-E3F3-430D-893F-C3AEBB501785}" sibTransId="{64A1948D-6181-408E-A949-C97CD9206143}"/>
    <dgm:cxn modelId="{4C2F6598-2416-4F07-8312-85921BC6BF43}" type="presParOf" srcId="{A5D84E82-92FC-4447-8AF5-299D1B7B2E64}" destId="{8C98F885-A5FE-447D-9871-6B39DF4455AE}" srcOrd="0" destOrd="0" presId="urn:microsoft.com/office/officeart/2005/8/layout/arrow2"/>
    <dgm:cxn modelId="{EB5840B6-DEA2-4070-8EC1-A23A98F558F6}" type="presParOf" srcId="{A5D84E82-92FC-4447-8AF5-299D1B7B2E64}" destId="{3CE36864-D476-40D3-ABF7-69605BBCFD9F}" srcOrd="1" destOrd="0" presId="urn:microsoft.com/office/officeart/2005/8/layout/arrow2"/>
    <dgm:cxn modelId="{F0B3959F-861C-4A94-BC6B-CE99131C65F4}" type="presParOf" srcId="{3CE36864-D476-40D3-ABF7-69605BBCFD9F}" destId="{592C8DFC-F739-452B-8DA9-6981BFC82AFD}" srcOrd="0" destOrd="0" presId="urn:microsoft.com/office/officeart/2005/8/layout/arrow2"/>
    <dgm:cxn modelId="{A3B22B5C-EBB9-44D3-9351-CD1822A5467A}" type="presParOf" srcId="{3CE36864-D476-40D3-ABF7-69605BBCFD9F}" destId="{4C5A3EAE-1655-47A5-A5D6-6D1E4FC1115F}" srcOrd="1" destOrd="0" presId="urn:microsoft.com/office/officeart/2005/8/layout/arrow2"/>
    <dgm:cxn modelId="{40FB6BA0-3C14-4050-9356-36CBCB0949DD}" type="presParOf" srcId="{3CE36864-D476-40D3-ABF7-69605BBCFD9F}" destId="{1D8644C3-8000-4291-96CF-B2C6A4554957}" srcOrd="2" destOrd="0" presId="urn:microsoft.com/office/officeart/2005/8/layout/arrow2"/>
    <dgm:cxn modelId="{DF8F57E5-67D6-4C88-B54F-AF576766662B}" type="presParOf" srcId="{3CE36864-D476-40D3-ABF7-69605BBCFD9F}" destId="{958453F0-4C41-4DDE-B25B-D7762E0C9B06}" srcOrd="3" destOrd="0" presId="urn:microsoft.com/office/officeart/2005/8/layout/arrow2"/>
    <dgm:cxn modelId="{23623902-0627-4164-AA36-AD8EACDE4743}" type="presParOf" srcId="{3CE36864-D476-40D3-ABF7-69605BBCFD9F}" destId="{2EC62350-5BF0-4C1C-BBAE-005902FE2FA6}" srcOrd="4" destOrd="0" presId="urn:microsoft.com/office/officeart/2005/8/layout/arrow2"/>
    <dgm:cxn modelId="{D35D72B2-435B-43CB-950B-D6B9717272D8}" type="presParOf" srcId="{3CE36864-D476-40D3-ABF7-69605BBCFD9F}" destId="{C3E63586-A49A-491C-9557-DB002634DD3B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98F885-A5FE-447D-9871-6B39DF4455AE}">
      <dsp:nvSpPr>
        <dsp:cNvPr id="0" name=""/>
        <dsp:cNvSpPr/>
      </dsp:nvSpPr>
      <dsp:spPr>
        <a:xfrm>
          <a:off x="1734502" y="0"/>
          <a:ext cx="7475219" cy="4672012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C8DFC-F739-452B-8DA9-6981BFC82AFD}">
      <dsp:nvSpPr>
        <dsp:cNvPr id="0" name=""/>
        <dsp:cNvSpPr/>
      </dsp:nvSpPr>
      <dsp:spPr>
        <a:xfrm>
          <a:off x="2683855" y="3224622"/>
          <a:ext cx="194355" cy="1943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5A3EAE-1655-47A5-A5D6-6D1E4FC1115F}">
      <dsp:nvSpPr>
        <dsp:cNvPr id="0" name=""/>
        <dsp:cNvSpPr/>
      </dsp:nvSpPr>
      <dsp:spPr>
        <a:xfrm>
          <a:off x="2781033" y="3321800"/>
          <a:ext cx="1741726" cy="1350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985" tIns="0" rIns="0" bIns="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/>
            <a:t>Kjennskap</a:t>
          </a:r>
        </a:p>
      </dsp:txBody>
      <dsp:txXfrm>
        <a:off x="2781033" y="3321800"/>
        <a:ext cx="1741726" cy="1350211"/>
      </dsp:txXfrm>
    </dsp:sp>
    <dsp:sp modelId="{1D8644C3-8000-4291-96CF-B2C6A4554957}">
      <dsp:nvSpPr>
        <dsp:cNvPr id="0" name=""/>
        <dsp:cNvSpPr/>
      </dsp:nvSpPr>
      <dsp:spPr>
        <a:xfrm>
          <a:off x="4399418" y="1954769"/>
          <a:ext cx="351335" cy="3513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8453F0-4C41-4DDE-B25B-D7762E0C9B06}">
      <dsp:nvSpPr>
        <dsp:cNvPr id="0" name=""/>
        <dsp:cNvSpPr/>
      </dsp:nvSpPr>
      <dsp:spPr>
        <a:xfrm>
          <a:off x="4575086" y="2130437"/>
          <a:ext cx="1794052" cy="25415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165" tIns="0" rIns="0" bIns="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/>
            <a:t>Kunnskap</a:t>
          </a:r>
        </a:p>
      </dsp:txBody>
      <dsp:txXfrm>
        <a:off x="4575086" y="2130437"/>
        <a:ext cx="1794052" cy="2541574"/>
      </dsp:txXfrm>
    </dsp:sp>
    <dsp:sp modelId="{2EC62350-5BF0-4C1C-BBAE-005902FE2FA6}">
      <dsp:nvSpPr>
        <dsp:cNvPr id="0" name=""/>
        <dsp:cNvSpPr/>
      </dsp:nvSpPr>
      <dsp:spPr>
        <a:xfrm>
          <a:off x="6462579" y="1182019"/>
          <a:ext cx="485889" cy="485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E63586-A49A-491C-9557-DB002634DD3B}">
      <dsp:nvSpPr>
        <dsp:cNvPr id="0" name=""/>
        <dsp:cNvSpPr/>
      </dsp:nvSpPr>
      <dsp:spPr>
        <a:xfrm>
          <a:off x="6941046" y="1424963"/>
          <a:ext cx="1794052" cy="3247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7463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/>
            <a:t>Under-</a:t>
          </a:r>
          <a:r>
            <a:rPr lang="nb-NO" sz="2800" kern="1200" err="1"/>
            <a:t>søkelse</a:t>
          </a:r>
          <a:endParaRPr lang="nb-NO" sz="1900" kern="1200"/>
        </a:p>
      </dsp:txBody>
      <dsp:txXfrm>
        <a:off x="6941046" y="1424963"/>
        <a:ext cx="1794052" cy="32470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56AAC931-83C2-D84A-8052-05B401C126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855785" y="599831"/>
            <a:ext cx="5504534" cy="261815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/>
            </a:lvl1pPr>
          </a:lstStyle>
          <a:p>
            <a:endParaRPr lang="nb-NO" sz="1050" b="1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EC343C9-69AF-4248-884B-D0BA474107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92261" y="8683991"/>
            <a:ext cx="868057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/>
            </a:lvl1pPr>
          </a:lstStyle>
          <a:p>
            <a:fld id="{4E0461F7-D857-C446-A98B-4029FE3B4E9C}" type="datetimeFigureOut">
              <a:rPr lang="nb-NO" sz="800" smtClean="0">
                <a:solidFill>
                  <a:schemeClr val="accent1">
                    <a:lumMod val="75000"/>
                  </a:schemeClr>
                </a:solidFill>
              </a:rPr>
              <a:t>21.10.2026</a:t>
            </a:fld>
            <a:endParaRPr lang="nb-NO" sz="8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B63DACA-4D38-9949-A817-0FED2F6222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90538" y="8685213"/>
            <a:ext cx="4902626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/>
            </a:lvl1pPr>
          </a:lstStyle>
          <a:p>
            <a:endParaRPr lang="nb-NO" sz="8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18E8236-640B-574F-81E2-680AC6868A6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459415" y="8685213"/>
            <a:ext cx="257908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/>
            </a:lvl1pPr>
          </a:lstStyle>
          <a:p>
            <a:pPr algn="l"/>
            <a:fld id="{6BEA7848-70C2-8844-A54F-DF108F0BB837}" type="slidenum">
              <a:rPr lang="nb-NO" sz="800" smtClean="0">
                <a:solidFill>
                  <a:schemeClr val="accent1">
                    <a:lumMod val="75000"/>
                  </a:schemeClr>
                </a:solidFill>
              </a:rPr>
              <a:pPr algn="l"/>
              <a:t>‹#›</a:t>
            </a:fld>
            <a:endParaRPr lang="nb-NO" sz="8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7C369A1-D51D-6E4D-BB6C-6E9A038EA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681" y="22939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38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opptekst 1">
            <a:extLst>
              <a:ext uri="{FF2B5EF4-FFF2-40B4-BE49-F238E27FC236}">
                <a16:creationId xmlns:a16="http://schemas.microsoft.com/office/drawing/2014/main" id="{427665F2-632E-A346-BAA5-478D1F57DD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043904" y="599831"/>
            <a:ext cx="5128296" cy="261815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 b="1"/>
            </a:lvl1pPr>
          </a:lstStyle>
          <a:p>
            <a:endParaRPr lang="nb-NO" sz="1050"/>
          </a:p>
        </p:txBody>
      </p:sp>
      <p:sp>
        <p:nvSpPr>
          <p:cNvPr id="9" name="Plassholder for dato 2">
            <a:extLst>
              <a:ext uri="{FF2B5EF4-FFF2-40B4-BE49-F238E27FC236}">
                <a16:creationId xmlns:a16="http://schemas.microsoft.com/office/drawing/2014/main" id="{60965A70-FF2D-5841-BF99-6324283CD9F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339962" y="8683991"/>
            <a:ext cx="832238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E0461F7-D857-C446-A98B-4029FE3B4E9C}" type="datetimeFigureOut">
              <a:rPr lang="nb-NO" sz="800" smtClean="0"/>
              <a:pPr/>
              <a:t>21.10.2026</a:t>
            </a:fld>
            <a:endParaRPr lang="nb-NO" sz="800"/>
          </a:p>
        </p:txBody>
      </p:sp>
      <p:sp>
        <p:nvSpPr>
          <p:cNvPr id="10" name="Plassholder for bunntekst 3">
            <a:extLst>
              <a:ext uri="{FF2B5EF4-FFF2-40B4-BE49-F238E27FC236}">
                <a16:creationId xmlns:a16="http://schemas.microsoft.com/office/drawing/2014/main" id="{260AEE78-88AD-C347-8A68-F5ADB6C8E0D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685800" y="8685213"/>
            <a:ext cx="4536831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nb-NO" sz="800"/>
          </a:p>
        </p:txBody>
      </p:sp>
      <p:sp>
        <p:nvSpPr>
          <p:cNvPr id="11" name="Plassholder for lysbildenummer 4">
            <a:extLst>
              <a:ext uri="{FF2B5EF4-FFF2-40B4-BE49-F238E27FC236}">
                <a16:creationId xmlns:a16="http://schemas.microsoft.com/office/drawing/2014/main" id="{2585FC08-3B3A-7B42-976B-D13CB1357F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6264354" y="8685213"/>
            <a:ext cx="247266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algn="l"/>
            <a:fld id="{6BEA7848-70C2-8844-A54F-DF108F0BB837}" type="slidenum">
              <a:rPr lang="nb-NO" sz="800" smtClean="0"/>
              <a:pPr algn="l"/>
              <a:t>‹#›</a:t>
            </a:fld>
            <a:endParaRPr lang="nb-NO" sz="80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786F8879-4E63-1949-A1E8-EC597C6FD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2939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94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>
                <a:cs typeface="Arial"/>
              </a:rPr>
              <a:t>Hamar bispedømme har kjøpt egen rapport for å få så sikre tall som mulig. Det er likevel ikke mulig å brekke ned ubegrenset ettersom tallene da blir for små. Når det gjelder den yngste aldersgruppa, har vi valgt å strekke den opp til 40 år for å få signifikante tall.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6BEA7848-70C2-8844-A54F-DF108F0BB837}" type="slidenum">
              <a:rPr lang="nb-NO" sz="800" smtClean="0"/>
              <a:pPr algn="l"/>
              <a:t>3</a:t>
            </a:fld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2480167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Når vi vet </a:t>
            </a:r>
            <a:r>
              <a:rPr lang="en-US" dirty="0" err="1">
                <a:latin typeface="Calibri"/>
                <a:ea typeface="Calibri"/>
                <a:cs typeface="Calibri"/>
              </a:rPr>
              <a:t>mer</a:t>
            </a:r>
            <a:r>
              <a:rPr lang="en-US" dirty="0">
                <a:latin typeface="Calibri"/>
                <a:ea typeface="Calibri"/>
                <a:cs typeface="Calibri"/>
              </a:rPr>
              <a:t> om </a:t>
            </a:r>
            <a:r>
              <a:rPr lang="en-US" dirty="0" err="1">
                <a:latin typeface="Calibri"/>
                <a:ea typeface="Calibri"/>
                <a:cs typeface="Calibri"/>
              </a:rPr>
              <a:t>medlemmene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våre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kan</a:t>
            </a:r>
            <a:r>
              <a:rPr lang="en-US" dirty="0">
                <a:latin typeface="Calibri"/>
                <a:ea typeface="Calibri"/>
                <a:cs typeface="Calibri"/>
              </a:rPr>
              <a:t> vi </a:t>
            </a:r>
            <a:r>
              <a:rPr lang="en-US" dirty="0" err="1">
                <a:latin typeface="Calibri"/>
                <a:ea typeface="Calibri"/>
                <a:cs typeface="Calibri"/>
              </a:rPr>
              <a:t>også</a:t>
            </a:r>
            <a:r>
              <a:rPr lang="en-US" dirty="0">
                <a:latin typeface="Calibri"/>
                <a:ea typeface="Calibri"/>
                <a:cs typeface="Calibri"/>
              </a:rPr>
              <a:t> se om </a:t>
            </a:r>
            <a:r>
              <a:rPr lang="en-US" dirty="0" err="1">
                <a:latin typeface="Calibri"/>
                <a:ea typeface="Calibri"/>
                <a:cs typeface="Calibri"/>
              </a:rPr>
              <a:t>våre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tilbud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møter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behovene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6BEA7848-70C2-8844-A54F-DF108F0BB837}" type="slidenum">
              <a:rPr lang="nb-NO" sz="800" smtClean="0"/>
              <a:pPr algn="l"/>
              <a:t>4</a:t>
            </a:fld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422139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 Hamar bispedømme tror vi minst på Gud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6BEA7848-70C2-8844-A54F-DF108F0BB837}" type="slidenum">
              <a:rPr lang="nb-NO" sz="800" smtClean="0"/>
              <a:pPr algn="l"/>
              <a:t>5</a:t>
            </a:fld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74023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nb-NO" dirty="0"/>
              <a:t>Men er av de som går mest i kirka. 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betyr at vi fyller samfunnsoppdraget vårt! </a:t>
            </a: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i Hamar bispedømme ER folkekirke jfr. Grunnlovens §16.  </a:t>
            </a: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oss se nærmere på gruppa som IKKE tror at Gud finnes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6BEA7848-70C2-8844-A54F-DF108F0BB837}" type="slidenum">
              <a:rPr lang="nb-NO" sz="800" smtClean="0"/>
              <a:pPr algn="l"/>
              <a:t>6</a:t>
            </a:fld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1040415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Dette  er </a:t>
            </a:r>
            <a:r>
              <a:rPr lang="en-US" dirty="0" err="1">
                <a:latin typeface="Calibri"/>
                <a:ea typeface="Calibri"/>
                <a:cs typeface="Calibri"/>
              </a:rPr>
              <a:t>svarene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fra</a:t>
            </a:r>
            <a:r>
              <a:rPr lang="en-US" dirty="0">
                <a:latin typeface="Calibri"/>
                <a:ea typeface="Calibri"/>
                <a:cs typeface="Calibri"/>
              </a:rPr>
              <a:t> de </a:t>
            </a:r>
            <a:r>
              <a:rPr lang="en-US" dirty="0" err="1">
                <a:latin typeface="Calibri"/>
                <a:ea typeface="Calibri"/>
                <a:cs typeface="Calibri"/>
              </a:rPr>
              <a:t>som</a:t>
            </a:r>
            <a:r>
              <a:rPr lang="en-US" dirty="0">
                <a:latin typeface="Calibri"/>
                <a:ea typeface="Calibri"/>
                <a:cs typeface="Calibri"/>
              </a:rPr>
              <a:t> er </a:t>
            </a:r>
            <a:r>
              <a:rPr lang="en-US" dirty="0" err="1">
                <a:latin typeface="Calibri"/>
                <a:ea typeface="Calibri"/>
                <a:cs typeface="Calibri"/>
              </a:rPr>
              <a:t>så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sikre</a:t>
            </a:r>
            <a:r>
              <a:rPr lang="en-US" dirty="0">
                <a:latin typeface="Calibri"/>
                <a:ea typeface="Calibri"/>
                <a:cs typeface="Calibri"/>
              </a:rPr>
              <a:t> de </a:t>
            </a:r>
            <a:r>
              <a:rPr lang="en-US" dirty="0" err="1">
                <a:latin typeface="Calibri"/>
                <a:ea typeface="Calibri"/>
                <a:cs typeface="Calibri"/>
              </a:rPr>
              <a:t>kan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være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på</a:t>
            </a:r>
            <a:r>
              <a:rPr lang="en-US" dirty="0">
                <a:latin typeface="Calibri"/>
                <a:ea typeface="Calibri"/>
                <a:cs typeface="Calibri"/>
              </a:rPr>
              <a:t> at Gud </a:t>
            </a:r>
            <a:r>
              <a:rPr lang="en-US" dirty="0" err="1">
                <a:latin typeface="Calibri"/>
                <a:ea typeface="Calibri"/>
                <a:cs typeface="Calibri"/>
              </a:rPr>
              <a:t>ikke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finnes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6BEA7848-70C2-8844-A54F-DF108F0BB837}" type="slidenum">
              <a:rPr lang="nb-NO" sz="800" smtClean="0"/>
              <a:pPr algn="l"/>
              <a:t>7</a:t>
            </a:fld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1799842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highlight>
                  <a:srgbClr val="FFFFFF"/>
                </a:highlight>
              </a:rPr>
              <a:t>Nasjonale</a:t>
            </a:r>
            <a:r>
              <a:rPr lang="en-US" dirty="0">
                <a:highlight>
                  <a:srgbClr val="FFFFFF"/>
                </a:highlight>
              </a:rPr>
              <a:t> tall </a:t>
            </a:r>
            <a:r>
              <a:rPr lang="en-US" dirty="0" err="1">
                <a:highlight>
                  <a:srgbClr val="FFFFFF"/>
                </a:highlight>
              </a:rPr>
              <a:t>viser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en</a:t>
            </a:r>
            <a:r>
              <a:rPr lang="en-US" dirty="0">
                <a:highlight>
                  <a:srgbClr val="FFFFFF"/>
                </a:highlight>
              </a:rPr>
              <a:t> interesse for å </a:t>
            </a:r>
            <a:r>
              <a:rPr lang="en-US" dirty="0" err="1">
                <a:highlight>
                  <a:srgbClr val="FFFFFF"/>
                </a:highlight>
              </a:rPr>
              <a:t>lære</a:t>
            </a:r>
            <a:r>
              <a:rPr lang="en-US" dirty="0">
                <a:highlight>
                  <a:srgbClr val="FFFFFF"/>
                </a:highlight>
              </a:rPr>
              <a:t> om </a:t>
            </a:r>
            <a:r>
              <a:rPr lang="en-US" dirty="0" err="1">
                <a:highlight>
                  <a:srgbClr val="FFFFFF"/>
                </a:highlight>
              </a:rPr>
              <a:t>kristentro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blant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unge</a:t>
            </a:r>
            <a:r>
              <a:rPr lang="en-US" dirty="0">
                <a:highlight>
                  <a:srgbClr val="FFFFFF"/>
                </a:highlight>
              </a:rPr>
              <a:t>. Vi </a:t>
            </a:r>
            <a:r>
              <a:rPr lang="en-US" dirty="0" err="1">
                <a:highlight>
                  <a:srgbClr val="FFFFFF"/>
                </a:highlight>
              </a:rPr>
              <a:t>har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ikke</a:t>
            </a:r>
            <a:r>
              <a:rPr lang="en-US" dirty="0">
                <a:highlight>
                  <a:srgbClr val="FFFFFF"/>
                </a:highlight>
              </a:rPr>
              <a:t> tall for Hamar for den </a:t>
            </a:r>
            <a:r>
              <a:rPr lang="en-US" dirty="0" err="1">
                <a:highlight>
                  <a:srgbClr val="FFFFFF"/>
                </a:highlight>
              </a:rPr>
              <a:t>yngste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aldersgruppa</a:t>
            </a:r>
            <a:r>
              <a:rPr lang="en-US" dirty="0">
                <a:highlight>
                  <a:srgbClr val="FFFFFF"/>
                </a:highlight>
              </a:rPr>
              <a:t>, </a:t>
            </a:r>
            <a:r>
              <a:rPr lang="en-US" dirty="0" err="1">
                <a:highlight>
                  <a:srgbClr val="FFFFFF"/>
                </a:highlight>
              </a:rPr>
              <a:t>så</a:t>
            </a:r>
            <a:r>
              <a:rPr lang="en-US" dirty="0">
                <a:highlight>
                  <a:srgbClr val="FFFFFF"/>
                </a:highlight>
              </a:rPr>
              <a:t> det er </a:t>
            </a:r>
            <a:r>
              <a:rPr lang="en-US" dirty="0" err="1">
                <a:highlight>
                  <a:srgbClr val="FFFFFF"/>
                </a:highlight>
              </a:rPr>
              <a:t>vanskelig</a:t>
            </a:r>
            <a:r>
              <a:rPr lang="en-US" dirty="0">
                <a:highlight>
                  <a:srgbClr val="FFFFFF"/>
                </a:highlight>
              </a:rPr>
              <a:t> å </a:t>
            </a:r>
            <a:r>
              <a:rPr lang="en-US" dirty="0" err="1">
                <a:highlight>
                  <a:srgbClr val="FFFFFF"/>
                </a:highlight>
              </a:rPr>
              <a:t>si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noe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sikkert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om.</a:t>
            </a:r>
            <a:r>
              <a:rPr lang="en-US" dirty="0">
                <a:highlight>
                  <a:srgbClr val="FFFFFF"/>
                </a:highlight>
              </a:rPr>
              <a:t> Men </a:t>
            </a:r>
            <a:r>
              <a:rPr lang="en-US" dirty="0" err="1">
                <a:highlight>
                  <a:srgbClr val="FFFFFF"/>
                </a:highlight>
              </a:rPr>
              <a:t>mye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tyder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på</a:t>
            </a:r>
            <a:r>
              <a:rPr lang="en-US" dirty="0">
                <a:highlight>
                  <a:srgbClr val="FFFFFF"/>
                </a:highlight>
              </a:rPr>
              <a:t> at </a:t>
            </a:r>
            <a:r>
              <a:rPr lang="en-US" dirty="0" err="1">
                <a:highlight>
                  <a:srgbClr val="FFFFFF"/>
                </a:highlight>
              </a:rPr>
              <a:t>tendensen</a:t>
            </a:r>
            <a:r>
              <a:rPr lang="en-US" dirty="0">
                <a:highlight>
                  <a:srgbClr val="FFFFFF"/>
                </a:highlight>
              </a:rPr>
              <a:t> her </a:t>
            </a:r>
            <a:r>
              <a:rPr lang="en-US" dirty="0" err="1">
                <a:highlight>
                  <a:srgbClr val="FFFFFF"/>
                </a:highlight>
              </a:rPr>
              <a:t>også</a:t>
            </a:r>
            <a:r>
              <a:rPr lang="en-US" dirty="0">
                <a:highlight>
                  <a:srgbClr val="FFFFFF"/>
                </a:highlight>
              </a:rPr>
              <a:t> er at </a:t>
            </a:r>
            <a:r>
              <a:rPr lang="en-US" dirty="0" err="1">
                <a:highlight>
                  <a:srgbClr val="FFFFFF"/>
                </a:highlight>
              </a:rPr>
              <a:t>unge</a:t>
            </a:r>
            <a:r>
              <a:rPr lang="en-US" dirty="0">
                <a:highlight>
                  <a:srgbClr val="FFFFFF"/>
                </a:highlight>
              </a:rPr>
              <a:t> - </a:t>
            </a:r>
            <a:r>
              <a:rPr lang="en-US" dirty="0" err="1">
                <a:highlight>
                  <a:srgbClr val="FFFFFF"/>
                </a:highlight>
              </a:rPr>
              <a:t>særlig</a:t>
            </a:r>
            <a:r>
              <a:rPr lang="en-US" dirty="0">
                <a:highlight>
                  <a:srgbClr val="FFFFFF"/>
                </a:highlight>
              </a:rPr>
              <a:t> gutter er </a:t>
            </a:r>
            <a:r>
              <a:rPr lang="en-US" dirty="0" err="1">
                <a:highlight>
                  <a:srgbClr val="FFFFFF"/>
                </a:highlight>
              </a:rPr>
              <a:t>interessert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i</a:t>
            </a:r>
            <a:r>
              <a:rPr lang="en-US" dirty="0">
                <a:highlight>
                  <a:srgbClr val="FFFFFF"/>
                </a:highlight>
              </a:rPr>
              <a:t> å </a:t>
            </a:r>
            <a:r>
              <a:rPr lang="en-US" dirty="0" err="1">
                <a:highlight>
                  <a:srgbClr val="FFFFFF"/>
                </a:highlight>
              </a:rPr>
              <a:t>lære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mer</a:t>
            </a:r>
            <a:r>
              <a:rPr lang="en-US" dirty="0">
                <a:highlight>
                  <a:srgbClr val="FFFFFF"/>
                </a:highlight>
              </a:rPr>
              <a:t> om </a:t>
            </a:r>
            <a:r>
              <a:rPr lang="en-US" dirty="0" err="1">
                <a:highlight>
                  <a:srgbClr val="FFFFFF"/>
                </a:highlight>
              </a:rPr>
              <a:t>kristen</a:t>
            </a:r>
            <a:r>
              <a:rPr lang="en-US" dirty="0">
                <a:highlight>
                  <a:srgbClr val="FFFFFF"/>
                </a:highlight>
              </a:rPr>
              <a:t> </a:t>
            </a:r>
            <a:r>
              <a:rPr lang="en-US" dirty="0" err="1">
                <a:highlight>
                  <a:srgbClr val="FFFFFF"/>
                </a:highlight>
              </a:rPr>
              <a:t>tro</a:t>
            </a:r>
            <a:r>
              <a:rPr lang="en-US" dirty="0">
                <a:highlight>
                  <a:srgbClr val="FFFFFF"/>
                </a:highlight>
              </a:rPr>
              <a:t>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6BEA7848-70C2-8844-A54F-DF108F0BB837}" type="slidenum">
              <a:rPr lang="nb-NO" sz="800" smtClean="0"/>
              <a:pPr algn="l"/>
              <a:t>8</a:t>
            </a:fld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2076814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highlight>
                  <a:srgbClr val="FFFFFF"/>
                </a:highlight>
              </a:rPr>
              <a:t>Landssnittet er 46% av unge mellom 15 – 29 – spennende å høre om det mystiske. </a:t>
            </a:r>
            <a:endParaRPr lang="en-US" dirty="0">
              <a:highlight>
                <a:srgbClr val="FFFFFF"/>
              </a:highlight>
            </a:endParaRPr>
          </a:p>
          <a:p>
            <a:r>
              <a:rPr lang="nb-NO" dirty="0">
                <a:highlight>
                  <a:srgbClr val="FFFFFF"/>
                </a:highlight>
              </a:rPr>
              <a:t>37 % nasjonalt 15 – 29 leter etter større mening.</a:t>
            </a:r>
            <a:endParaRPr lang="en-US" dirty="0">
              <a:highlight>
                <a:srgbClr val="FFFFFF"/>
              </a:highlight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6BEA7848-70C2-8844-A54F-DF108F0BB837}" type="slidenum">
              <a:rPr lang="nb-NO" sz="800" smtClean="0"/>
              <a:pPr algn="l"/>
              <a:t>9</a:t>
            </a:fld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1711060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>
                <a:cs typeface="Arial"/>
              </a:rPr>
              <a:t>Til sammenligning av det i 2019 82% som ville døpt barnet sitt om det var i dag – 81% i 2025.</a:t>
            </a:r>
          </a:p>
          <a:p>
            <a:r>
              <a:rPr lang="nb-NO">
                <a:cs typeface="Arial"/>
              </a:rPr>
              <a:t>77% ville ha kirkelig begravelse i 2019 mot 78% i 2025 - altså veldig stabilt.</a:t>
            </a:r>
            <a:endParaRPr lang="nb-NO" dirty="0">
              <a:cs typeface="Arial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6BEA7848-70C2-8844-A54F-DF108F0BB837}" type="slidenum">
              <a:rPr lang="nb-NO" sz="800" smtClean="0"/>
              <a:pPr algn="l"/>
              <a:t>10</a:t>
            </a:fld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86103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71 prosent av medlemmene i alderen 15–29 år ville valgt kirkelig konfirmasjon, mens hele 74 prosent ville hatt en kirkelig vielse</a:t>
            </a:r>
            <a:r>
              <a:rPr lang="nb-NO" dirty="0"/>
              <a:t>.</a:t>
            </a:r>
          </a:p>
          <a:p>
            <a:r>
              <a:rPr lang="nb-NO" dirty="0">
                <a:cs typeface="Arial"/>
              </a:rPr>
              <a:t>Alle aldersgrupper under ett, viser at utviklingen fra 2019 til i dag er en økning fra 67 til 69 % når det gjelder konfirmasjon og fra 59 til 62 prosent når det gjelder bryllup.</a:t>
            </a:r>
          </a:p>
          <a:p>
            <a:endParaRPr lang="nb-NO" dirty="0">
              <a:cs typeface="Arial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6BEA7848-70C2-8844-A54F-DF108F0BB837}" type="slidenum">
              <a:rPr lang="nb-NO" sz="800" smtClean="0"/>
              <a:pPr algn="l"/>
              <a:t>11</a:t>
            </a:fld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3610033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highlight>
                  <a:srgbClr val="FFFFFF"/>
                </a:highlight>
              </a:rPr>
              <a:t>Dette gjelder både for de som bor i by / bynære strøk (Vedlikehold 79% og Ro 70%) </a:t>
            </a:r>
            <a:endParaRPr lang="en-US" dirty="0">
              <a:highlight>
                <a:srgbClr val="FFFFFF"/>
              </a:highlight>
            </a:endParaRPr>
          </a:p>
          <a:p>
            <a:r>
              <a:rPr lang="nb-NO" dirty="0">
                <a:highlight>
                  <a:srgbClr val="FFFFFF"/>
                </a:highlight>
              </a:rPr>
              <a:t>Eller i spredtbygde strøk (Vedlikehold 88% og Ro 73%)</a:t>
            </a:r>
            <a:endParaRPr lang="en-US" dirty="0">
              <a:highlight>
                <a:srgbClr val="FFFFFF"/>
              </a:highlight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6BEA7848-70C2-8844-A54F-DF108F0BB837}" type="slidenum">
              <a:rPr lang="nb-NO" sz="800" smtClean="0"/>
              <a:pPr algn="l"/>
              <a:t>12</a:t>
            </a:fld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10984060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>
                <a:highlight>
                  <a:srgbClr val="FFFFFF"/>
                </a:highlight>
              </a:rPr>
              <a:t>Her ligger Hamar bispedømme 2% under landsgjennomsnittet. </a:t>
            </a:r>
            <a:endParaRPr lang="en-US">
              <a:highlight>
                <a:srgbClr val="FFFFFF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6BEA7848-70C2-8844-A54F-DF108F0BB837}" type="slidenum">
              <a:rPr lang="nb-NO" sz="800" smtClean="0"/>
              <a:pPr algn="l"/>
              <a:t>14</a:t>
            </a:fld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2540503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>
                <a:highlight>
                  <a:srgbClr val="FFFFFF"/>
                </a:highlight>
              </a:rPr>
              <a:t>Hamar har et gjennomsnitt på 51% - Nasjonalt et gjennomsnitt på 55%.  Verdt å merke seg: I Hamar rangeres kirken som kulturarv som 4. viktigst. Nasjonalt er dette nr. 6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6BEA7848-70C2-8844-A54F-DF108F0BB837}" type="slidenum">
              <a:rPr lang="nb-NO" sz="800" smtClean="0"/>
              <a:pPr algn="l"/>
              <a:t>15</a:t>
            </a:fld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20592833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>
                <a:highlight>
                  <a:srgbClr val="FFFFFF"/>
                </a:highlight>
              </a:rPr>
              <a:t>Dette er 4% lavere enn landsgjennomsnittet. Det er bare de kirkelig troende (altså de mørkegrønne) som opplever at kirken har tilbud og aktiviteter som passer inn i sitt liv og timeplan (71%). 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6BEA7848-70C2-8844-A54F-DF108F0BB837}" type="slidenum">
              <a:rPr lang="nb-NO" sz="800" smtClean="0"/>
              <a:pPr algn="l"/>
              <a:t>16</a:t>
            </a:fld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7889085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highlight>
                  <a:srgbClr val="FFFFFF"/>
                </a:highlight>
              </a:rPr>
              <a:t>For trosavvisende medlemmer (de mørkerøde) er det viktigste at kirka er der når de trenger den (68%), at kirken setter rammer for viktige livshendelser (40%) og 25% svarer at de opplever at </a:t>
            </a:r>
            <a:r>
              <a:rPr lang="nb-NO" dirty="0" err="1">
                <a:highlight>
                  <a:srgbClr val="FFFFFF"/>
                </a:highlight>
              </a:rPr>
              <a:t>DnK</a:t>
            </a:r>
            <a:r>
              <a:rPr lang="nb-NO" dirty="0">
                <a:highlight>
                  <a:srgbClr val="FFFFFF"/>
                </a:highlight>
              </a:rPr>
              <a:t> bryr seg som dem. </a:t>
            </a:r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6BEA7848-70C2-8844-A54F-DF108F0BB837}" type="slidenum">
              <a:rPr lang="nb-NO" sz="800" smtClean="0"/>
              <a:pPr algn="l"/>
              <a:t>17</a:t>
            </a:fld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28143687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Calibri"/>
                <a:ea typeface="Calibri"/>
                <a:cs typeface="Calibri"/>
              </a:rPr>
              <a:t>Menighetsbladene</a:t>
            </a:r>
            <a:r>
              <a:rPr lang="en-US" dirty="0">
                <a:latin typeface="Calibri"/>
                <a:ea typeface="Calibri"/>
                <a:cs typeface="Calibri"/>
              </a:rPr>
              <a:t> er </a:t>
            </a:r>
            <a:r>
              <a:rPr lang="en-US" dirty="0" err="1">
                <a:latin typeface="Calibri"/>
                <a:ea typeface="Calibri"/>
                <a:cs typeface="Calibri"/>
              </a:rPr>
              <a:t>suverent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vår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beste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kanal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til</a:t>
            </a:r>
            <a:r>
              <a:rPr lang="en-US" dirty="0">
                <a:latin typeface="Calibri"/>
                <a:ea typeface="Calibri"/>
                <a:cs typeface="Calibri"/>
              </a:rPr>
              <a:t> å </a:t>
            </a:r>
            <a:r>
              <a:rPr lang="en-US" dirty="0" err="1">
                <a:latin typeface="Calibri"/>
                <a:ea typeface="Calibri"/>
                <a:cs typeface="Calibri"/>
              </a:rPr>
              <a:t>treffe</a:t>
            </a:r>
            <a:r>
              <a:rPr lang="en-US" dirty="0">
                <a:latin typeface="Calibri"/>
                <a:ea typeface="Calibri"/>
                <a:cs typeface="Calibri"/>
              </a:rPr>
              <a:t> folk. Det </a:t>
            </a:r>
            <a:r>
              <a:rPr lang="en-US" dirty="0" err="1">
                <a:latin typeface="Calibri"/>
                <a:ea typeface="Calibri"/>
                <a:cs typeface="Calibri"/>
              </a:rPr>
              <a:t>slår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også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redaksjonelle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artikler</a:t>
            </a:r>
            <a:r>
              <a:rPr lang="en-US" dirty="0">
                <a:latin typeface="Calibri"/>
                <a:ea typeface="Calibri"/>
                <a:cs typeface="Calibri"/>
              </a:rPr>
              <a:t> I </a:t>
            </a:r>
            <a:r>
              <a:rPr lang="en-US" dirty="0" err="1">
                <a:latin typeface="Calibri"/>
                <a:ea typeface="Calibri"/>
                <a:cs typeface="Calibri"/>
              </a:rPr>
              <a:t>aviser</a:t>
            </a:r>
            <a:r>
              <a:rPr lang="en-US" dirty="0">
                <a:latin typeface="Calibri"/>
                <a:ea typeface="Calibri"/>
                <a:cs typeface="Calibri"/>
              </a:rPr>
              <a:t>, TV </a:t>
            </a:r>
            <a:r>
              <a:rPr lang="en-US" dirty="0" err="1">
                <a:latin typeface="Calibri"/>
                <a:ea typeface="Calibri"/>
                <a:cs typeface="Calibri"/>
              </a:rPr>
              <a:t>og</a:t>
            </a:r>
            <a:r>
              <a:rPr lang="en-US" dirty="0">
                <a:latin typeface="Calibri"/>
                <a:ea typeface="Calibri"/>
                <a:cs typeface="Calibri"/>
              </a:rPr>
              <a:t> radio.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6BEA7848-70C2-8844-A54F-DF108F0BB837}" type="slidenum">
              <a:rPr lang="nb-NO" sz="800" smtClean="0"/>
              <a:pPr algn="l"/>
              <a:t>18</a:t>
            </a:fld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38259440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>
                <a:highlight>
                  <a:srgbClr val="FFFFFF"/>
                </a:highlight>
              </a:rPr>
              <a:t>I OPPSUMMERINGEN FRA KI STÅR DET:</a:t>
            </a:r>
          </a:p>
          <a:p>
            <a:r>
              <a:rPr lang="nb-NO">
                <a:highlight>
                  <a:srgbClr val="FFFFFF"/>
                </a:highlight>
              </a:rPr>
              <a:t>Funnene understøtter strategiens vektlegging av å være en åpen, inkluderende og livsnær folkekirke. De peker særlig på behovet for tydelig prioritering av livsløsnær tilstedværelse, lavterskeltilbud og fellesskap uten krav.</a:t>
            </a:r>
          </a:p>
          <a:p>
            <a:endParaRPr lang="nb-NO" dirty="0">
              <a:highlight>
                <a:srgbClr val="FFFFFF"/>
              </a:highlight>
              <a:cs typeface="Arial"/>
            </a:endParaRPr>
          </a:p>
          <a:p>
            <a:endParaRPr lang="nb-NO" dirty="0">
              <a:highlight>
                <a:srgbClr val="F5F5F5"/>
              </a:highlight>
              <a:cs typeface="Arial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6BEA7848-70C2-8844-A54F-DF108F0BB837}" type="slidenum">
              <a:rPr lang="nb-NO" sz="800" smtClean="0"/>
              <a:pPr algn="l"/>
              <a:t>19</a:t>
            </a:fld>
            <a:endParaRPr lang="nb-NO" sz="800"/>
          </a:p>
        </p:txBody>
      </p:sp>
    </p:spTree>
    <p:extLst>
      <p:ext uri="{BB962C8B-B14F-4D97-AF65-F5344CB8AC3E}">
        <p14:creationId xmlns:p14="http://schemas.microsoft.com/office/powerpoint/2010/main" val="9029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C08E7BE-FC21-3941-9144-0A6D17A15E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53904"/>
            <a:ext cx="10944224" cy="883642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212CF59-18AF-4541-8840-B68AF0CABC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710584"/>
            <a:ext cx="10944224" cy="2347316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6E0AFC-2F9B-9C44-A28C-1E0A774CA924}" type="datetime1">
              <a:rPr lang="nb-NO" smtClean="0"/>
              <a:t>21.10.2026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E8E34C0-0B68-EA43-A91F-06154E398F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8487" y="815745"/>
            <a:ext cx="3515024" cy="1204587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225FAD8B-416D-AA48-B2B5-78C171519C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28878"/>
            <a:ext cx="10944224" cy="416480"/>
          </a:xfrm>
        </p:spPr>
        <p:txBody>
          <a:bodyPr/>
          <a:lstStyle>
            <a:lvl1pPr marL="0" indent="0" algn="ctr">
              <a:buNone/>
              <a:defRPr sz="2100"/>
            </a:lvl1pPr>
          </a:lstStyle>
          <a:p>
            <a:pPr lvl="0"/>
            <a:r>
              <a:rPr lang="nb-NO"/>
              <a:t>Sett inn navn på avsender</a:t>
            </a:r>
          </a:p>
        </p:txBody>
      </p:sp>
    </p:spTree>
    <p:extLst>
      <p:ext uri="{BB962C8B-B14F-4D97-AF65-F5344CB8AC3E}">
        <p14:creationId xmlns:p14="http://schemas.microsoft.com/office/powerpoint/2010/main" val="376316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5153172C-E5A6-B547-B606-488AA18D1FD3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7F01347-EC45-3B4E-94CF-99D6430B0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4AFB86AD-8F62-3B47-B902-D3A1DE88A4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38487" y="815745"/>
            <a:ext cx="3515024" cy="1204586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0E146FB5-7AA5-0241-8285-0DDE0786D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53904"/>
            <a:ext cx="10944224" cy="883642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6570C908-4686-524E-8921-ECE5178511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710584"/>
            <a:ext cx="10944224" cy="2347316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1915944F-F5FF-CF4C-B5E1-B60D0B84FE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28878"/>
            <a:ext cx="10944224" cy="416480"/>
          </a:xfrm>
        </p:spPr>
        <p:txBody>
          <a:bodyPr/>
          <a:lstStyle>
            <a:lvl1pPr marL="0" indent="0" algn="ctr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Sett inn navn på avsender</a:t>
            </a:r>
          </a:p>
        </p:txBody>
      </p:sp>
    </p:spTree>
    <p:extLst>
      <p:ext uri="{BB962C8B-B14F-4D97-AF65-F5344CB8AC3E}">
        <p14:creationId xmlns:p14="http://schemas.microsoft.com/office/powerpoint/2010/main" val="10930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C08CBCE2-CDEC-5E4A-8C98-F125190FEF95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7F01347-EC45-3B4E-94CF-99D6430B0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13F7309-045F-E94D-9CF4-3CD524E6AA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38487" y="815745"/>
            <a:ext cx="3515024" cy="1204586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33150638-BDEA-D943-9B94-1DAD8D1F4B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53904"/>
            <a:ext cx="10944224" cy="883642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4B490713-A5E9-B142-B383-F0DD11F0D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710584"/>
            <a:ext cx="10944224" cy="2347316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E5625621-DC74-CA44-9FC9-A4A0E42779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28878"/>
            <a:ext cx="10944224" cy="416480"/>
          </a:xfrm>
        </p:spPr>
        <p:txBody>
          <a:bodyPr/>
          <a:lstStyle>
            <a:lvl1pPr marL="0" indent="0" algn="ctr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Sett inn navn på avsender</a:t>
            </a:r>
          </a:p>
        </p:txBody>
      </p:sp>
    </p:spTree>
    <p:extLst>
      <p:ext uri="{BB962C8B-B14F-4D97-AF65-F5344CB8AC3E}">
        <p14:creationId xmlns:p14="http://schemas.microsoft.com/office/powerpoint/2010/main" val="295155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8677268F-F4F9-784E-BF23-EA1CACFD53E7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7F01347-EC45-3B4E-94CF-99D6430B0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6010F5F7-7450-E841-9579-58F69AF094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38487" y="815745"/>
            <a:ext cx="3515024" cy="1204586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0BBFE621-FDA3-9A4B-9872-BA2229570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53904"/>
            <a:ext cx="10944224" cy="883642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A001A0F5-F2B1-984B-81DC-C18544C064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710584"/>
            <a:ext cx="10944224" cy="2347316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CEC0B5B0-1EE0-554E-B0FC-46F791948E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28878"/>
            <a:ext cx="10944224" cy="416480"/>
          </a:xfrm>
        </p:spPr>
        <p:txBody>
          <a:bodyPr/>
          <a:lstStyle>
            <a:lvl1pPr marL="0" indent="0" algn="ctr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Sett inn navn på avsender</a:t>
            </a:r>
          </a:p>
        </p:txBody>
      </p:sp>
    </p:spTree>
    <p:extLst>
      <p:ext uri="{BB962C8B-B14F-4D97-AF65-F5344CB8AC3E}">
        <p14:creationId xmlns:p14="http://schemas.microsoft.com/office/powerpoint/2010/main" val="8908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g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D989A85-7F6E-E044-B7F8-167AD93A93BB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7F01347-EC45-3B4E-94CF-99D6430B0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9DA3D8BF-A151-3548-AE95-2BC2EFE2BC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38487" y="815745"/>
            <a:ext cx="3515024" cy="1204586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2CD06575-6B5A-A04E-B329-1D0AD6A25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53904"/>
            <a:ext cx="10944224" cy="883642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D4B1805F-2AE6-8E4B-A44F-BD67998C17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710584"/>
            <a:ext cx="10944224" cy="2347316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A75FA386-D78A-5341-8214-AF27F9AFD4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28878"/>
            <a:ext cx="10944224" cy="416480"/>
          </a:xfrm>
        </p:spPr>
        <p:txBody>
          <a:bodyPr/>
          <a:lstStyle>
            <a:lvl1pPr marL="0" indent="0" algn="ctr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Sett inn navn på avsender</a:t>
            </a:r>
          </a:p>
        </p:txBody>
      </p:sp>
    </p:spTree>
    <p:extLst>
      <p:ext uri="{BB962C8B-B14F-4D97-AF65-F5344CB8AC3E}">
        <p14:creationId xmlns:p14="http://schemas.microsoft.com/office/powerpoint/2010/main" val="2445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3E5949-891A-984F-BA2C-C3FC864901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2130" y="0"/>
            <a:ext cx="1034773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9026"/>
            <a:ext cx="10944224" cy="2420938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C4035B-E535-AD4F-A272-94ED280C5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602039"/>
            <a:ext cx="10944225" cy="245586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DF487B-8477-2149-9AA3-98E65B249604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D4821732-F8CE-5E41-A05E-0383AF6432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63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3E5949-891A-984F-BA2C-C3FC864901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2130" y="0"/>
            <a:ext cx="1034773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9026"/>
            <a:ext cx="10944224" cy="2420938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C4035B-E535-AD4F-A272-94ED280C5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602039"/>
            <a:ext cx="10944225" cy="245586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0F6B007-F089-1E47-A029-515775F38509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90C3DA65-107B-F341-8FB9-ECB05EB2D7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5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3E5949-891A-984F-BA2C-C3FC864901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2130" y="0"/>
            <a:ext cx="1034773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9026"/>
            <a:ext cx="10944224" cy="2420938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C4035B-E535-AD4F-A272-94ED280C5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602039"/>
            <a:ext cx="10944225" cy="245586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8F06A8-7708-F449-BBEB-8D82008CCD6B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4A80ACD1-D8B9-7445-943A-E7FA738473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70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g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3E5949-891A-984F-BA2C-C3FC864901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2130" y="0"/>
            <a:ext cx="1034773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9026"/>
            <a:ext cx="10944224" cy="2420938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C4035B-E535-AD4F-A272-94ED280C5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602039"/>
            <a:ext cx="10944225" cy="245586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7A0E4E-754C-5E4A-8C53-243A384D4282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06465D10-5B34-C44E-ACE2-FB1EDC81E3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F8149C-6ABB-094A-942D-DC7E25921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FC7C18-28E9-EA49-B8B5-996683F5D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2B2836-1886-C648-BD39-A06391ACD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F8536-0BE2-2E4B-A8A8-DB84D1FEAC6C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189A9F-2D9D-8347-96F8-7D734AACD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22625B4-F61F-2342-BC1B-0CECF449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936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6B60C608-14C1-FC41-BC97-5C1CF241FA3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CF8149C-6ABB-094A-942D-DC7E25921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FC7C18-28E9-EA49-B8B5-996683F5D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2B2836-1886-C648-BD39-A06391ACD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7FB857-A31A-7249-B4E8-37C16EF5CC62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189A9F-2D9D-8347-96F8-7D734AACD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22625B4-F61F-2342-BC1B-0CECF449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370FB8C5-4E46-0144-92C5-637BD509B6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41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s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6B60C608-14C1-FC41-BC97-5C1CF241FA3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CF8149C-6ABB-094A-942D-DC7E25921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FC7C18-28E9-EA49-B8B5-996683F5D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2B2836-1886-C648-BD39-A06391ACD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DA261-C13B-3F42-9492-A1AF009151F2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189A9F-2D9D-8347-96F8-7D734AACD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22625B4-F61F-2342-BC1B-0CECF449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52F79A17-B5DF-8C4E-84DB-E96DE20FF6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0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761DF0-8656-CF48-9122-92F8DC3C4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6821F2-A7CE-DF4D-AF21-138B443AE4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385889"/>
            <a:ext cx="5292726" cy="4672012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39CF89B-927F-2043-B621-25F31CF4D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7" y="1385889"/>
            <a:ext cx="5292725" cy="4672011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5974707-D6CE-C341-A972-6478A32FD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E88B6-E66D-1049-95EA-32C0EE5A7891}" type="datetime1">
              <a:rPr lang="nb-NO" smtClean="0"/>
              <a:t>21.10.2026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A237B0A-5B30-7541-B12E-C5CC726F5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A9C3EA2-0DF6-1741-9236-E191BAF59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183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9D867C-F048-D046-988C-94A021924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5425"/>
            <a:ext cx="10944224" cy="8683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9E51054-560E-A941-91B2-9557D2700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387475"/>
            <a:ext cx="5292725" cy="365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0AE458F-DB25-8C45-A41F-D62D8484C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046287"/>
            <a:ext cx="5292725" cy="401161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B2031B9-C24F-3545-B8AA-35A976DFD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5389" y="1387475"/>
            <a:ext cx="5292724" cy="365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F759595-20BD-EA4D-8AA8-F99F55FE5E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5388" y="2046287"/>
            <a:ext cx="5292724" cy="401161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006F4C2-5293-E044-83D4-05CD33380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EAAB4-E682-9F49-892F-12AC1E74BE2E}" type="datetime1">
              <a:rPr lang="nb-NO" smtClean="0"/>
              <a:t>21.10.2026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697B7BA-0E96-3140-8A35-EB726CD0A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748FF31-39B3-9A46-A424-FA2221D08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805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BC2C0A-E745-8A46-8FF0-5134C386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5425"/>
            <a:ext cx="5292725" cy="868363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21E4D8B-A8E5-F246-BF18-D6EC415A7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5388" y="0"/>
            <a:ext cx="5916612" cy="6858000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1B42287-BE59-A645-A7D7-BF5916581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3888" y="1385887"/>
            <a:ext cx="5292725" cy="4851399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C53C-C25E-8E48-B7FA-A6089A808DA3}" type="datetime1">
              <a:rPr lang="nb-NO" smtClean="0"/>
              <a:t>21.10.2026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919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ekst rød 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50B21C0D-34D6-CC48-B026-04FBA14EC41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lassholder for innhold 3">
            <a:extLst>
              <a:ext uri="{FF2B5EF4-FFF2-40B4-BE49-F238E27FC236}">
                <a16:creationId xmlns:a16="http://schemas.microsoft.com/office/drawing/2014/main" id="{998B0CB3-98B5-DE45-A6B8-C8DCB6EA5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7" y="1385889"/>
            <a:ext cx="5292725" cy="4672011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9C92418-944A-DE45-84F4-3678D2B73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5EC9BE-EF3A-8749-AAF4-B3425C559574}" type="datetime1">
              <a:rPr lang="nb-NO" smtClean="0"/>
              <a:t>21.10.2026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D2147FD-2928-044D-B8CD-0655BDC7E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D95FBE8-7FC7-614E-8C2A-060EB536D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72601CAB-C21E-D24F-BF67-C5098FFA2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5"/>
            <a:ext cx="5292726" cy="8636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0A5CF174-B879-4D40-BD16-58B5AF8F40B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3888" y="1385889"/>
            <a:ext cx="5292726" cy="4672012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52656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ekst rød t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0637D52-5D87-7944-8733-8B9A8E2E2870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F761DF0-8656-CF48-9122-92F8DC3C4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88" y="225425"/>
            <a:ext cx="5292726" cy="8636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6821F2-A7CE-DF4D-AF21-138B443AE4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5389" y="1385889"/>
            <a:ext cx="5292726" cy="4672012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5974707-D6CE-C341-A972-6478A32FD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C56F16F-1804-3848-99E7-299DAB3D245D}" type="datetime1">
              <a:rPr lang="nb-NO" smtClean="0"/>
              <a:t>21.10.2026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A237B0A-5B30-7541-B12E-C5CC726F5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75388" y="6437935"/>
            <a:ext cx="4125210" cy="212492"/>
          </a:xfrm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A9C3EA2-0DF6-1741-9236-E191BAF59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D3C36917-9AB3-434C-B2ED-754219CA73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4254A864-6B0E-8941-B78B-7792DBB7B23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3888" y="1385889"/>
            <a:ext cx="5292726" cy="4672012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6678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1089026"/>
            <a:ext cx="10944224" cy="4968874"/>
          </a:xfrm>
        </p:spPr>
        <p:txBody>
          <a:bodyPr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«Klikk for å redigere tittelstil»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76686C-283D-F648-AC3F-1406D58D3986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D4821732-F8CE-5E41-A05E-0383AF6432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9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g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1089026"/>
            <a:ext cx="10944224" cy="4968874"/>
          </a:xfrm>
        </p:spPr>
        <p:txBody>
          <a:bodyPr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«Klikk for å redigere tittelstil»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CAF970-D685-7546-8718-61AD5B7B15DD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D4821732-F8CE-5E41-A05E-0383AF6432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21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1089026"/>
            <a:ext cx="10944224" cy="4968874"/>
          </a:xfrm>
        </p:spPr>
        <p:txBody>
          <a:bodyPr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«Klikk for å redigere tittelstil»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59755F-ED6E-EB4E-925D-0BDB2585A6D3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D4821732-F8CE-5E41-A05E-0383AF6432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4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1089026"/>
            <a:ext cx="10944224" cy="4968874"/>
          </a:xfrm>
        </p:spPr>
        <p:txBody>
          <a:bodyPr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«Klikk for å redigere tittelstil»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1B26B0-9B72-1342-8A07-79F52C607727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D4821732-F8CE-5E41-A05E-0383AF6432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2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9AE69D-E235-D048-BDFA-FDEF686B7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5E12DA7-64E8-3B42-956B-662E98C63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115C1-0DCF-AD42-8642-059163C9676D}" type="datetime1">
              <a:rPr lang="nb-NO" smtClean="0"/>
              <a:t>21.10.2026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36727F2-04C5-944F-B4BC-6F064051F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508390C-3BBE-5741-8A43-6C981A3E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496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bilde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BC2C0A-E745-8A46-8FF0-5134C386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5425"/>
            <a:ext cx="10944224" cy="868363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21E4D8B-A8E5-F246-BF18-D6EC415A7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093788"/>
            <a:ext cx="12192000" cy="5143500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A9CB-89B6-5B49-B2D2-183358EA6832}" type="datetime1">
              <a:rPr lang="nb-NO" smtClean="0"/>
              <a:t>21.10.2026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133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bilde med tittel i rød f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21E4D8B-A8E5-F246-BF18-D6EC415A7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237288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7BC2C0A-E745-8A46-8FF0-5134C386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91999" cy="1093788"/>
          </a:xfrm>
          <a:solidFill>
            <a:schemeClr val="accent1">
              <a:lumMod val="75000"/>
              <a:alpha val="80000"/>
            </a:schemeClr>
          </a:solidFill>
        </p:spPr>
        <p:txBody>
          <a:bodyPr lIns="612000" tIns="216000" anchor="ctr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A6A3-A14A-8449-BA07-5BD9683D3999}" type="datetime1">
              <a:rPr lang="nb-NO" smtClean="0"/>
              <a:t>21.10.2026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566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21E4D8B-A8E5-F246-BF18-D6EC415A7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237288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633-2054-B64D-8402-970C3237C093}" type="datetime1">
              <a:rPr lang="nb-NO" smtClean="0"/>
              <a:t>21.10.2026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445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BC2C0A-E745-8A46-8FF0-5134C386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5425"/>
            <a:ext cx="10944224" cy="868363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21E4D8B-A8E5-F246-BF18-D6EC415A7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093788"/>
            <a:ext cx="6096000" cy="5143500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4847-2AE9-534D-BF34-25506296C437}" type="datetime1">
              <a:rPr lang="nb-NO" smtClean="0"/>
              <a:t>21.10.2026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2">
            <a:extLst>
              <a:ext uri="{FF2B5EF4-FFF2-40B4-BE49-F238E27FC236}">
                <a16:creationId xmlns:a16="http://schemas.microsoft.com/office/drawing/2014/main" id="{14994145-8B91-CF4E-BC89-31C3CF6F567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096000" y="1093788"/>
            <a:ext cx="6096000" cy="5143500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43655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s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235EB93-88B3-6D47-A629-2E1C1391743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7BC2C0A-E745-8A46-8FF0-5134C386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5425"/>
            <a:ext cx="10944224" cy="868363"/>
          </a:xfrm>
          <a:noFill/>
        </p:spPr>
        <p:txBody>
          <a:bodyPr anchor="ctr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02CAA61-8483-6A40-BA36-FB129DE01873}" type="datetime1">
              <a:rPr lang="nb-NO" smtClean="0"/>
              <a:t>21.10.2026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773C8BD8-1C69-B94C-9C7A-D01537BABA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5769"/>
          <a:stretch/>
        </p:blipFill>
        <p:spPr>
          <a:xfrm>
            <a:off x="637111" y="6354761"/>
            <a:ext cx="285020" cy="333792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8F1FD433-7E01-4C4F-AE0C-0AF02B2992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4257"/>
          <a:stretch/>
        </p:blipFill>
        <p:spPr>
          <a:xfrm>
            <a:off x="922129" y="6354761"/>
            <a:ext cx="1717213" cy="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3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6A3D0F3-9AFC-EC44-982D-1FEBDB4A6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A347-3E81-5043-AB2C-570E496480F1}" type="datetime1">
              <a:rPr lang="nb-NO" smtClean="0"/>
              <a:t>21.10.2026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05C4255-99DD-814C-A9AD-3F510292E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0D5D13A-1C4D-754C-9ABB-8C6865100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842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60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5F0F483-C409-B044-AFFC-F8B179D478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64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ide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F4CC2FA6-23BD-0E4F-A3AA-E7DFFF2B9C96}" type="datetime1">
              <a:rPr lang="nb-NO" smtClean="0"/>
              <a:t>21.10.2026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202FA7AE-394A-514F-9E12-94A1FAA70C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06191"/>
            <a:ext cx="10944224" cy="1022809"/>
          </a:xfrm>
        </p:spPr>
        <p:txBody>
          <a:bodyPr anchor="b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Sett inn tekst </a:t>
            </a:r>
            <a:r>
              <a:rPr lang="nb-NO" noProof="0" err="1"/>
              <a:t>f.eks</a:t>
            </a:r>
            <a:r>
              <a:rPr lang="nb-NO" noProof="0"/>
              <a:t> takk for meg!</a:t>
            </a:r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250C8E91-B07B-BE4C-BF87-F9F72D11F1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602039"/>
            <a:ext cx="10944224" cy="100644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889A61C-0330-D64F-8237-B170F821F0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822123"/>
            <a:ext cx="4101276" cy="683545"/>
          </a:xfrm>
          <a:prstGeom prst="rect">
            <a:avLst/>
          </a:prstGeom>
        </p:spPr>
      </p:pic>
      <p:pic>
        <p:nvPicPr>
          <p:cNvPr id="10" name="Grafikk 9">
            <a:extLst>
              <a:ext uri="{FF2B5EF4-FFF2-40B4-BE49-F238E27FC236}">
                <a16:creationId xmlns:a16="http://schemas.microsoft.com/office/drawing/2014/main" id="{418C3EE5-02DB-A843-8685-A7E3CB168F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6380" y="7477757"/>
            <a:ext cx="468351" cy="468351"/>
          </a:xfrm>
          <a:prstGeom prst="rect">
            <a:avLst/>
          </a:prstGeom>
        </p:spPr>
      </p:pic>
      <p:sp>
        <p:nvSpPr>
          <p:cNvPr id="18" name="Plassholder for innhold 2">
            <a:extLst>
              <a:ext uri="{FF2B5EF4-FFF2-40B4-BE49-F238E27FC236}">
                <a16:creationId xmlns:a16="http://schemas.microsoft.com/office/drawing/2014/main" id="{4E8B2218-8DAE-4EF7-8B6B-E3A7F52D82D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64585" y="5835191"/>
            <a:ext cx="5203527" cy="266850"/>
          </a:xfrm>
        </p:spPr>
        <p:txBody>
          <a:bodyPr/>
          <a:lstStyle>
            <a:lvl1pPr marL="0" indent="0" algn="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Sett inn enhetens nettside</a:t>
            </a:r>
          </a:p>
        </p:txBody>
      </p:sp>
    </p:spTree>
    <p:extLst>
      <p:ext uri="{BB962C8B-B14F-4D97-AF65-F5344CB8AC3E}">
        <p14:creationId xmlns:p14="http://schemas.microsoft.com/office/powerpoint/2010/main" val="158049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ide 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3A08CD34-AC08-6442-B83D-86E2FC5C0A0B}" type="datetime1">
              <a:rPr lang="nb-NO" smtClean="0"/>
              <a:t>21.10.2026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202FA7AE-394A-514F-9E12-94A1FAA70C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06191"/>
            <a:ext cx="10944224" cy="1022809"/>
          </a:xfrm>
        </p:spPr>
        <p:txBody>
          <a:bodyPr anchor="b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Takk for meg!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889A61C-0330-D64F-8237-B170F821F0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822123"/>
            <a:ext cx="4101276" cy="683545"/>
          </a:xfrm>
          <a:prstGeom prst="rect">
            <a:avLst/>
          </a:prstGeom>
        </p:spPr>
      </p:pic>
      <p:sp>
        <p:nvSpPr>
          <p:cNvPr id="20" name="Undertittel 2">
            <a:extLst>
              <a:ext uri="{FF2B5EF4-FFF2-40B4-BE49-F238E27FC236}">
                <a16:creationId xmlns:a16="http://schemas.microsoft.com/office/drawing/2014/main" id="{6E5DA0CA-E9CB-3349-B5A0-C88F270134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602039"/>
            <a:ext cx="10944224" cy="100644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3ACCE1F9-3AE7-4367-962F-FE1F8699D01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64585" y="5835191"/>
            <a:ext cx="5203527" cy="266850"/>
          </a:xfrm>
        </p:spPr>
        <p:txBody>
          <a:bodyPr/>
          <a:lstStyle>
            <a:lvl1pPr marL="0" indent="0" algn="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Sett inn enhetens nettside</a:t>
            </a:r>
          </a:p>
        </p:txBody>
      </p:sp>
    </p:spTree>
    <p:extLst>
      <p:ext uri="{BB962C8B-B14F-4D97-AF65-F5344CB8AC3E}">
        <p14:creationId xmlns:p14="http://schemas.microsoft.com/office/powerpoint/2010/main" val="378488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ide g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957E9185-59FC-564F-B555-5503B0667FCA}" type="datetime1">
              <a:rPr lang="nb-NO" smtClean="0"/>
              <a:t>21.10.2026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202FA7AE-394A-514F-9E12-94A1FAA70C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06191"/>
            <a:ext cx="10944224" cy="1022809"/>
          </a:xfrm>
        </p:spPr>
        <p:txBody>
          <a:bodyPr anchor="b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Takk for meg!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889A61C-0330-D64F-8237-B170F821F0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822123"/>
            <a:ext cx="4101276" cy="683545"/>
          </a:xfrm>
          <a:prstGeom prst="rect">
            <a:avLst/>
          </a:prstGeom>
        </p:spPr>
      </p:pic>
      <p:sp>
        <p:nvSpPr>
          <p:cNvPr id="10" name="Undertittel 2">
            <a:extLst>
              <a:ext uri="{FF2B5EF4-FFF2-40B4-BE49-F238E27FC236}">
                <a16:creationId xmlns:a16="http://schemas.microsoft.com/office/drawing/2014/main" id="{19BDFB95-9F63-C844-A22A-2F308C5C6C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602039"/>
            <a:ext cx="10944224" cy="100644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388652-918C-4D93-82AF-2C10A299F3C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64585" y="5835191"/>
            <a:ext cx="5203527" cy="266850"/>
          </a:xfrm>
        </p:spPr>
        <p:txBody>
          <a:bodyPr/>
          <a:lstStyle>
            <a:lvl1pPr marL="0" indent="0" algn="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Sett inn enhetens nettside</a:t>
            </a:r>
          </a:p>
        </p:txBody>
      </p:sp>
    </p:spTree>
    <p:extLst>
      <p:ext uri="{BB962C8B-B14F-4D97-AF65-F5344CB8AC3E}">
        <p14:creationId xmlns:p14="http://schemas.microsoft.com/office/powerpoint/2010/main" val="412085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ide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ECD2DCB2-8DC2-5E44-897B-F28A10D61BB6}" type="datetime1">
              <a:rPr lang="nb-NO" smtClean="0"/>
              <a:t>21.10.2026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202FA7AE-394A-514F-9E12-94A1FAA70C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06191"/>
            <a:ext cx="10944224" cy="1022809"/>
          </a:xfrm>
        </p:spPr>
        <p:txBody>
          <a:bodyPr anchor="b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Takk for meg!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889A61C-0330-D64F-8237-B170F821F0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822123"/>
            <a:ext cx="4101276" cy="683545"/>
          </a:xfrm>
          <a:prstGeom prst="rect">
            <a:avLst/>
          </a:prstGeom>
        </p:spPr>
      </p:pic>
      <p:sp>
        <p:nvSpPr>
          <p:cNvPr id="10" name="Undertittel 2">
            <a:extLst>
              <a:ext uri="{FF2B5EF4-FFF2-40B4-BE49-F238E27FC236}">
                <a16:creationId xmlns:a16="http://schemas.microsoft.com/office/drawing/2014/main" id="{43FECCB4-4595-4249-AC4B-CFB26F9EB1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602039"/>
            <a:ext cx="10944224" cy="100644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15FB502D-6EDF-47F0-B2F7-46DF6AA2C44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64585" y="5835191"/>
            <a:ext cx="5203527" cy="266850"/>
          </a:xfrm>
        </p:spPr>
        <p:txBody>
          <a:bodyPr/>
          <a:lstStyle>
            <a:lvl1pPr marL="0" indent="0" algn="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Sett inn enhetens nettside</a:t>
            </a:r>
          </a:p>
        </p:txBody>
      </p:sp>
    </p:spTree>
    <p:extLst>
      <p:ext uri="{BB962C8B-B14F-4D97-AF65-F5344CB8AC3E}">
        <p14:creationId xmlns:p14="http://schemas.microsoft.com/office/powerpoint/2010/main" val="145128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AF269B3-BEF0-E04A-9125-2E284FBAE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5"/>
            <a:ext cx="10944226" cy="8636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F69DAFA-A756-634F-8F62-44B8D41CD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1385888"/>
            <a:ext cx="10944226" cy="46727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4F3F7C-A4AA-AF42-8F10-BE862A9EC9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84745" y="6437935"/>
            <a:ext cx="1083367" cy="21249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655427F-18F2-AA41-8FD1-542CB7F8D202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1138DA2-808A-6243-B616-8D29162A6C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78955" y="6437935"/>
            <a:ext cx="7321643" cy="21249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F9FE079-08DB-8B42-A4AD-A254231BF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8957" y="6437935"/>
            <a:ext cx="347663" cy="21249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609C2D23-5413-0C4E-90E8-570584B1AF6C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02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60" r:id="rId5"/>
    <p:sldLayoutId id="2147483651" r:id="rId6"/>
    <p:sldLayoutId id="2147483666" r:id="rId7"/>
    <p:sldLayoutId id="2147483667" r:id="rId8"/>
    <p:sldLayoutId id="2147483665" r:id="rId9"/>
    <p:sldLayoutId id="2147483650" r:id="rId10"/>
    <p:sldLayoutId id="2147483673" r:id="rId11"/>
    <p:sldLayoutId id="2147483674" r:id="rId12"/>
    <p:sldLayoutId id="2147483652" r:id="rId13"/>
    <p:sldLayoutId id="2147483653" r:id="rId14"/>
    <p:sldLayoutId id="2147483657" r:id="rId15"/>
    <p:sldLayoutId id="2147483656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54" r:id="rId22"/>
    <p:sldLayoutId id="2147483668" r:id="rId23"/>
    <p:sldLayoutId id="2147483671" r:id="rId24"/>
    <p:sldLayoutId id="2147483670" r:id="rId25"/>
    <p:sldLayoutId id="2147483669" r:id="rId26"/>
    <p:sldLayoutId id="2147483672" r:id="rId27"/>
    <p:sldLayoutId id="2147483655" r:id="rId28"/>
    <p:sldLayoutId id="2147483681" r:id="rId29"/>
    <p:sldLayoutId id="2147483682" r:id="rId30"/>
    <p:sldLayoutId id="2147483683" r:id="rId31"/>
    <p:sldLayoutId id="2147483684" r:id="rId32"/>
    <p:sldLayoutId id="2147483685" r:id="rId33"/>
    <p:sldLayoutId id="2147483686" r:id="rId3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3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2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pos="7287" userDrawn="1">
          <p15:clr>
            <a:srgbClr val="F26B43"/>
          </p15:clr>
        </p15:guide>
        <p15:guide id="5" orient="horz" pos="3816" userDrawn="1">
          <p15:clr>
            <a:srgbClr val="F26B43"/>
          </p15:clr>
        </p15:guide>
        <p15:guide id="6" orient="horz" pos="4150" userDrawn="1">
          <p15:clr>
            <a:srgbClr val="F26B43"/>
          </p15:clr>
        </p15:guide>
        <p15:guide id="7" orient="horz" pos="873" userDrawn="1">
          <p15:clr>
            <a:srgbClr val="F26B43"/>
          </p15:clr>
        </p15:guide>
        <p15:guide id="8" orient="horz" pos="142" userDrawn="1">
          <p15:clr>
            <a:srgbClr val="F26B43"/>
          </p15:clr>
        </p15:guide>
        <p15:guide id="9" pos="3727" userDrawn="1">
          <p15:clr>
            <a:srgbClr val="F26B43"/>
          </p15:clr>
        </p15:guide>
        <p15:guide id="10" pos="3953" userDrawn="1">
          <p15:clr>
            <a:srgbClr val="F26B43"/>
          </p15:clr>
        </p15:guide>
        <p15:guide id="12" orient="horz" pos="689" userDrawn="1">
          <p15:clr>
            <a:srgbClr val="F26B43"/>
          </p15:clr>
        </p15:guide>
        <p15:guide id="13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905D13E-4397-444D-9D72-5C288C66A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3172C-E5A6-B547-B606-488AA18D1FD3}" type="datetime1">
              <a:rPr lang="nb-NO" smtClean="0"/>
              <a:t>21.10.2026</a:t>
            </a:fld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679592F-5F76-D64B-A0E4-DF3D27B7F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pPr/>
              <a:t>1</a:t>
            </a:fld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6D5D829-711E-0548-8041-4A96474461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3429001"/>
            <a:ext cx="10944224" cy="883642"/>
          </a:xfrm>
        </p:spPr>
        <p:txBody>
          <a:bodyPr/>
          <a:lstStyle/>
          <a:p>
            <a:br>
              <a:rPr lang="nb-NO" dirty="0"/>
            </a:br>
            <a:br>
              <a:rPr lang="nb-NO" dirty="0"/>
            </a:br>
            <a:r>
              <a:rPr lang="nb-NO" dirty="0"/>
              <a:t>Medlemsundersøkelsen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6B2BC670-A605-BC4C-A9CA-3BD897D717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2158115"/>
            <a:ext cx="10944224" cy="416480"/>
          </a:xfrm>
        </p:spPr>
        <p:txBody>
          <a:bodyPr/>
          <a:lstStyle/>
          <a:p>
            <a:r>
              <a:rPr lang="nb-NO" dirty="0"/>
              <a:t>Hamar bispedømme - </a:t>
            </a:r>
            <a:r>
              <a:rPr lang="sma-NO" dirty="0"/>
              <a:t>Hamaren bæspatjïelte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2638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15F2D-D1E3-85C3-9375-8510EAD83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06E338D-CC74-BC62-3913-EB9A71C10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3172C-E5A6-B547-B606-488AA18D1FD3}" type="datetime1">
              <a:rPr lang="nb-NO" smtClean="0"/>
              <a:t>21.10.2026</a:t>
            </a:fld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53AD035-C17C-F724-1A35-088014827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pPr/>
              <a:t>2</a:t>
            </a:fld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DE8F4882-812F-8C0E-7952-2B3C3EE272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3429001"/>
            <a:ext cx="10944224" cy="883642"/>
          </a:xfrm>
        </p:spPr>
        <p:txBody>
          <a:bodyPr/>
          <a:lstStyle/>
          <a:p>
            <a:br>
              <a:rPr lang="nb-NO" dirty="0"/>
            </a:br>
            <a:br>
              <a:rPr lang="nb-NO" dirty="0"/>
            </a:br>
            <a:r>
              <a:rPr lang="nb-NO" dirty="0"/>
              <a:t>Medlemsundersøkelsen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4AA70511-55B7-4BC3-E7B1-3A68F1DC8E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2158115"/>
            <a:ext cx="10944224" cy="416480"/>
          </a:xfrm>
        </p:spPr>
        <p:txBody>
          <a:bodyPr/>
          <a:lstStyle/>
          <a:p>
            <a:r>
              <a:rPr lang="nb-NO" dirty="0"/>
              <a:t>Hamar bispedømme - </a:t>
            </a:r>
            <a:r>
              <a:rPr lang="sma-NO" dirty="0"/>
              <a:t>Hamaren bæspatjïelte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313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A8C9AC90-EE12-8FC1-F429-1CA3D85D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undersøkelsen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99B2603-C5AB-6023-62F7-44BD702B0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Gjennomføres annethvert år</a:t>
            </a:r>
          </a:p>
          <a:p>
            <a:r>
              <a:rPr lang="nb-NO" dirty="0"/>
              <a:t>Formål: Kartlegge medlemmenes deltakelse, holdninger og forhold til Den norske kirke</a:t>
            </a:r>
          </a:p>
          <a:p>
            <a:r>
              <a:rPr lang="nb-NO" dirty="0"/>
              <a:t>Gjennomført av Opinion for Den norske kirke</a:t>
            </a:r>
          </a:p>
          <a:p>
            <a:r>
              <a:rPr lang="nb-NO" dirty="0"/>
              <a:t>Representativ 5966 intervjuer på nett, 3430 fra Hamar bispedømme</a:t>
            </a:r>
          </a:p>
          <a:p>
            <a:r>
              <a:rPr lang="nb-NO" dirty="0"/>
              <a:t>Spørsmålene i undersøkelsen er utarbeidet av Opinion i samarbeid bispedømmene og Kirkerådet</a:t>
            </a:r>
          </a:p>
          <a:p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B5E6C52-766A-34C0-ED7E-3CF07CEB8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B26B0-9B72-1342-8A07-79F52C607727}" type="datetime1">
              <a:rPr lang="nb-NO" smtClean="0"/>
              <a:t>21.10.2026</a:t>
            </a:fld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229A2A8-AB43-C65B-5E2B-2FBF3A76E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810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AE4BD6-777F-9D55-D66E-0705806A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ta i bruk undersøkelsen?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D13F880E-A88F-B7BF-B1DE-514A54E451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8071088"/>
              </p:ext>
            </p:extLst>
          </p:nvPr>
        </p:nvGraphicFramePr>
        <p:xfrm>
          <a:off x="623888" y="1385888"/>
          <a:ext cx="10944225" cy="4672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B734ED7-9582-849E-B506-A238946F8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F8536-0BE2-2E4B-A8A8-DB84D1FEAC6C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F258CCA-7146-AC6C-6FA4-618363F23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08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9A7A0E6-9B64-3963-5B13-2570A620D2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78" r="1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753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AC46B47-0D95-A509-203E-FE085B7EE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29608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559D3-0BAC-D7D2-A363-E9902E318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Kirke for dem </a:t>
            </a:r>
            <a:r>
              <a:rPr lang="en-US" dirty="0" err="1">
                <a:cs typeface="Arial"/>
              </a:rPr>
              <a:t>som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ikke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tror</a:t>
            </a:r>
            <a:endParaRPr lang="en-US" dirty="0"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CDAB2-F77E-5840-3EDE-3D7B03DF6F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cs typeface="Arial"/>
              </a:rPr>
              <a:t>74% - </a:t>
            </a:r>
            <a:r>
              <a:rPr lang="en-US" dirty="0" err="1">
                <a:cs typeface="Arial"/>
              </a:rPr>
              <a:t>viktig</a:t>
            </a:r>
            <a:r>
              <a:rPr lang="en-US" dirty="0">
                <a:cs typeface="Arial"/>
              </a:rPr>
              <a:t> med </a:t>
            </a:r>
            <a:r>
              <a:rPr lang="en-US" dirty="0" err="1">
                <a:cs typeface="Arial"/>
              </a:rPr>
              <a:t>godt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vedlikeholdte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lokalkirker</a:t>
            </a:r>
            <a:endParaRPr lang="en-US" dirty="0">
              <a:cs typeface="Arial"/>
            </a:endParaRPr>
          </a:p>
          <a:p>
            <a:r>
              <a:rPr lang="en-US" dirty="0">
                <a:cs typeface="Arial"/>
              </a:rPr>
              <a:t>66% </a:t>
            </a:r>
            <a:r>
              <a:rPr lang="en-US" dirty="0" err="1">
                <a:cs typeface="Arial"/>
              </a:rPr>
              <a:t>opplever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ro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i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kirka</a:t>
            </a:r>
            <a:endParaRPr lang="en-US" dirty="0">
              <a:cs typeface="Arial"/>
            </a:endParaRPr>
          </a:p>
          <a:p>
            <a:r>
              <a:rPr lang="en-US" dirty="0">
                <a:cs typeface="Arial"/>
              </a:rPr>
              <a:t>14% </a:t>
            </a:r>
            <a:r>
              <a:rPr lang="en-US" dirty="0" err="1">
                <a:cs typeface="Arial"/>
              </a:rPr>
              <a:t>vil</a:t>
            </a:r>
            <a:r>
              <a:rPr lang="en-US" dirty="0">
                <a:cs typeface="Arial"/>
              </a:rPr>
              <a:t> ha </a:t>
            </a:r>
            <a:r>
              <a:rPr lang="en-US" dirty="0" err="1">
                <a:cs typeface="Arial"/>
              </a:rPr>
              <a:t>mer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åpne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kirker</a:t>
            </a:r>
          </a:p>
          <a:p>
            <a:r>
              <a:rPr lang="en-US" dirty="0">
                <a:cs typeface="Arial"/>
              </a:rPr>
              <a:t>75% er glad </a:t>
            </a:r>
            <a:r>
              <a:rPr lang="en-US" dirty="0" err="1">
                <a:cs typeface="Arial"/>
              </a:rPr>
              <a:t>kirka</a:t>
            </a:r>
            <a:r>
              <a:rPr lang="en-US" dirty="0">
                <a:cs typeface="Arial"/>
              </a:rPr>
              <a:t> er der </a:t>
            </a:r>
            <a:r>
              <a:rPr lang="en-US" dirty="0" err="1">
                <a:cs typeface="Arial"/>
              </a:rPr>
              <a:t>når</a:t>
            </a:r>
            <a:r>
              <a:rPr lang="en-US" dirty="0">
                <a:cs typeface="Arial"/>
              </a:rPr>
              <a:t> folk </a:t>
            </a:r>
            <a:r>
              <a:rPr lang="en-US" dirty="0" err="1">
                <a:cs typeface="Arial"/>
              </a:rPr>
              <a:t>trenger</a:t>
            </a:r>
            <a:r>
              <a:rPr lang="en-US" dirty="0">
                <a:cs typeface="Arial"/>
              </a:rPr>
              <a:t> den</a:t>
            </a:r>
          </a:p>
          <a:p>
            <a:r>
              <a:rPr lang="en-US" dirty="0">
                <a:cs typeface="Arial"/>
              </a:rPr>
              <a:t>54% </a:t>
            </a:r>
            <a:r>
              <a:rPr lang="en-US" dirty="0" err="1">
                <a:cs typeface="Arial"/>
              </a:rPr>
              <a:t>opplever</a:t>
            </a:r>
            <a:r>
              <a:rPr lang="en-US" dirty="0">
                <a:cs typeface="Arial"/>
              </a:rPr>
              <a:t> at </a:t>
            </a:r>
            <a:r>
              <a:rPr lang="en-US" dirty="0" err="1">
                <a:cs typeface="Arial"/>
              </a:rPr>
              <a:t>kirka</a:t>
            </a:r>
            <a:r>
              <a:rPr lang="en-US" dirty="0">
                <a:cs typeface="Arial"/>
              </a:rPr>
              <a:t> er der for seg </a:t>
            </a:r>
            <a:r>
              <a:rPr lang="en-US" dirty="0" err="1">
                <a:cs typeface="Arial"/>
              </a:rPr>
              <a:t>ved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viktige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livshendelser</a:t>
            </a:r>
            <a:endParaRPr lang="en-US" dirty="0">
              <a:cs typeface="Arial"/>
            </a:endParaRPr>
          </a:p>
          <a:p>
            <a:r>
              <a:rPr lang="en-US" dirty="0">
                <a:cs typeface="Arial"/>
              </a:rPr>
              <a:t>1 av 5 </a:t>
            </a:r>
            <a:r>
              <a:rPr lang="en-US" dirty="0" err="1">
                <a:cs typeface="Arial"/>
              </a:rPr>
              <a:t>får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noe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igjen</a:t>
            </a:r>
            <a:r>
              <a:rPr lang="en-US" dirty="0">
                <a:cs typeface="Arial"/>
              </a:rPr>
              <a:t> for å </a:t>
            </a:r>
            <a:r>
              <a:rPr lang="en-US" dirty="0" err="1">
                <a:cs typeface="Arial"/>
              </a:rPr>
              <a:t>gå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på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gudstjeneste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12D517-1C03-D8D7-E6D6-BC7575F11B0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cs typeface="Arial"/>
              </a:rPr>
              <a:t>70% </a:t>
            </a:r>
            <a:r>
              <a:rPr lang="en-US" dirty="0" err="1">
                <a:cs typeface="Arial"/>
              </a:rPr>
              <a:t>går</a:t>
            </a:r>
            <a:r>
              <a:rPr lang="en-US" dirty="0">
                <a:cs typeface="Arial"/>
              </a:rPr>
              <a:t> I </a:t>
            </a:r>
            <a:r>
              <a:rPr lang="en-US" dirty="0" err="1">
                <a:cs typeface="Arial"/>
              </a:rPr>
              <a:t>kirken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pga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tradisjon</a:t>
            </a:r>
            <a:endParaRPr lang="en-US" dirty="0">
              <a:cs typeface="Arial"/>
            </a:endParaRPr>
          </a:p>
          <a:p>
            <a:r>
              <a:rPr lang="en-US" dirty="0">
                <a:cs typeface="Arial"/>
              </a:rPr>
              <a:t>85% </a:t>
            </a:r>
            <a:r>
              <a:rPr lang="en-US" dirty="0" err="1">
                <a:cs typeface="Arial"/>
              </a:rPr>
              <a:t>opplever</a:t>
            </a:r>
            <a:r>
              <a:rPr lang="en-US" dirty="0">
                <a:cs typeface="Arial"/>
              </a:rPr>
              <a:t> seg </a:t>
            </a:r>
            <a:r>
              <a:rPr lang="en-US" dirty="0" err="1">
                <a:cs typeface="Arial"/>
              </a:rPr>
              <a:t>velkomne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også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uten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kristen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tro</a:t>
            </a:r>
          </a:p>
          <a:p>
            <a:r>
              <a:rPr lang="en-US" dirty="0">
                <a:cs typeface="Arial"/>
              </a:rPr>
              <a:t>72% </a:t>
            </a:r>
            <a:r>
              <a:rPr lang="en-US" dirty="0" err="1">
                <a:cs typeface="Arial"/>
              </a:rPr>
              <a:t>mener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kirka</a:t>
            </a:r>
            <a:r>
              <a:rPr lang="en-US" dirty="0">
                <a:cs typeface="Arial"/>
              </a:rPr>
              <a:t> er </a:t>
            </a:r>
            <a:r>
              <a:rPr lang="en-US" dirty="0" err="1">
                <a:cs typeface="Arial"/>
              </a:rPr>
              <a:t>viktig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i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kriser</a:t>
            </a:r>
            <a:endParaRPr lang="en-US" dirty="0">
              <a:cs typeface="Arial"/>
            </a:endParaRPr>
          </a:p>
          <a:p>
            <a:r>
              <a:rPr lang="en-US" dirty="0">
                <a:cs typeface="Arial"/>
              </a:rPr>
              <a:t>68% trekker </a:t>
            </a:r>
            <a:r>
              <a:rPr lang="en-US" dirty="0" err="1">
                <a:cs typeface="Arial"/>
              </a:rPr>
              <a:t>fram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kirkas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sorgarbeid</a:t>
            </a:r>
            <a:endParaRPr lang="en-US" dirty="0">
              <a:cs typeface="Arial"/>
            </a:endParaRPr>
          </a:p>
          <a:p>
            <a:r>
              <a:rPr lang="en-US" dirty="0">
                <a:cs typeface="Arial"/>
              </a:rPr>
              <a:t>73% </a:t>
            </a:r>
            <a:r>
              <a:rPr lang="en-US" dirty="0" err="1">
                <a:cs typeface="Arial"/>
              </a:rPr>
              <a:t>leser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menighetsbladet</a:t>
            </a:r>
            <a:endParaRPr lang="en-US" dirty="0">
              <a:cs typeface="Arial"/>
            </a:endParaRPr>
          </a:p>
          <a:p>
            <a:r>
              <a:rPr lang="en-US" dirty="0">
                <a:cs typeface="Arial"/>
              </a:rPr>
              <a:t>64% - </a:t>
            </a:r>
            <a:r>
              <a:rPr lang="en-US" dirty="0" err="1">
                <a:cs typeface="Arial"/>
              </a:rPr>
              <a:t>mener</a:t>
            </a:r>
            <a:r>
              <a:rPr lang="en-US" dirty="0">
                <a:cs typeface="Arial"/>
              </a:rPr>
              <a:t> det er </a:t>
            </a:r>
            <a:r>
              <a:rPr lang="en-US" dirty="0" err="1">
                <a:cs typeface="Arial"/>
              </a:rPr>
              <a:t>viktig</a:t>
            </a:r>
            <a:r>
              <a:rPr lang="en-US" dirty="0">
                <a:cs typeface="Arial"/>
              </a:rPr>
              <a:t> at </a:t>
            </a:r>
            <a:r>
              <a:rPr lang="en-US" dirty="0" err="1">
                <a:cs typeface="Arial"/>
              </a:rPr>
              <a:t>unge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lærer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hva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kristendom</a:t>
            </a:r>
            <a:r>
              <a:rPr lang="en-US" dirty="0">
                <a:cs typeface="Arial"/>
              </a:rPr>
              <a:t> er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579B93-3BAC-B4D6-1DBA-D52AD2B58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E88B6-E66D-1049-95EA-32C0EE5A7891}" type="datetime1">
              <a:rPr lang="nb-NO" smtClean="0"/>
              <a:t>21.10.2026</a:t>
            </a:fld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54761-8DBA-0905-3436-F8892E231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992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B1B90E-E2C8-2C7B-AA7D-43BC4D387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5"/>
            <a:ext cx="10944226" cy="863600"/>
          </a:xfrm>
        </p:spPr>
        <p:txBody>
          <a:bodyPr anchor="ctr">
            <a:normAutofit/>
          </a:bodyPr>
          <a:lstStyle/>
          <a:p>
            <a:r>
              <a:rPr lang="nb-NO" sz="3000"/>
              <a:t>Jeg vil lære mer om kristen tro</a:t>
            </a:r>
          </a:p>
        </p:txBody>
      </p:sp>
      <p:pic>
        <p:nvPicPr>
          <p:cNvPr id="4" name="Plassholder for innhold 8">
            <a:extLst>
              <a:ext uri="{FF2B5EF4-FFF2-40B4-BE49-F238E27FC236}">
                <a16:creationId xmlns:a16="http://schemas.microsoft.com/office/drawing/2014/main" id="{9242F71D-F8B3-4A8E-BBD7-5B78D91525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062" b="12062"/>
          <a:stretch/>
        </p:blipFill>
        <p:spPr>
          <a:xfrm>
            <a:off x="-1" y="1082844"/>
            <a:ext cx="12192001" cy="5180399"/>
          </a:xfrm>
          <a:prstGeom prst="rect">
            <a:avLst/>
          </a:prstGeom>
          <a:noFill/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8B986F6F-524B-8559-B33B-B5BF74BD165F}"/>
              </a:ext>
            </a:extLst>
          </p:cNvPr>
          <p:cNvSpPr txBox="1"/>
          <p:nvPr/>
        </p:nvSpPr>
        <p:spPr>
          <a:xfrm>
            <a:off x="6094446" y="6263243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i="1" noProof="0"/>
              <a:t>Kilde: Den norske kirkes medlemsundersøkelse 2025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A42234B5-C814-9BB9-30AB-143AAB92650D}"/>
              </a:ext>
            </a:extLst>
          </p:cNvPr>
          <p:cNvSpPr/>
          <p:nvPr/>
        </p:nvSpPr>
        <p:spPr>
          <a:xfrm>
            <a:off x="9657820" y="3840902"/>
            <a:ext cx="2189748" cy="2189748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33 prosent av 15–29 åringene og 18 % av de over 30 år </a:t>
            </a:r>
          </a:p>
          <a:p>
            <a:pPr algn="ctr"/>
            <a:endParaRPr lang="nb-NO" sz="1400" dirty="0"/>
          </a:p>
          <a:p>
            <a:pPr algn="ctr"/>
            <a:r>
              <a:rPr lang="nb-NO" sz="1400" dirty="0"/>
              <a:t>Hamar: 21% av de mellom 15 – 39 år. 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338569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2B0A4-BB54-5399-614E-ED4FEFDDF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81B8E9-E8FB-84FA-8352-F5BBEEBCF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5"/>
            <a:ext cx="10944226" cy="863600"/>
          </a:xfrm>
        </p:spPr>
        <p:txBody>
          <a:bodyPr anchor="ctr">
            <a:normAutofit/>
          </a:bodyPr>
          <a:lstStyle/>
          <a:p>
            <a:r>
              <a:rPr lang="nb-NO" sz="3000"/>
              <a:t>Jeg synes det er spennende å høre om det mystiske i troen</a:t>
            </a:r>
          </a:p>
        </p:txBody>
      </p:sp>
      <p:pic>
        <p:nvPicPr>
          <p:cNvPr id="4" name="Plassholder for innhold 8">
            <a:extLst>
              <a:ext uri="{FF2B5EF4-FFF2-40B4-BE49-F238E27FC236}">
                <a16:creationId xmlns:a16="http://schemas.microsoft.com/office/drawing/2014/main" id="{2DE0A36A-7471-790D-C166-44A1C3CCC5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157" b="18157"/>
          <a:stretch/>
        </p:blipFill>
        <p:spPr>
          <a:xfrm>
            <a:off x="-1" y="1082844"/>
            <a:ext cx="12192001" cy="5180399"/>
          </a:xfrm>
          <a:prstGeom prst="rect">
            <a:avLst/>
          </a:prstGeom>
          <a:noFill/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7795EF0A-B3B1-3377-6E2A-4306B95B7BE5}"/>
              </a:ext>
            </a:extLst>
          </p:cNvPr>
          <p:cNvSpPr txBox="1"/>
          <p:nvPr/>
        </p:nvSpPr>
        <p:spPr>
          <a:xfrm>
            <a:off x="6094446" y="6263243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i="1" noProof="0"/>
              <a:t>Kilde: Den norske kirkes medlemsundersøkelse 2025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BF63ECE-4FD6-F805-BE93-06F6296BCE74}"/>
              </a:ext>
            </a:extLst>
          </p:cNvPr>
          <p:cNvSpPr/>
          <p:nvPr/>
        </p:nvSpPr>
        <p:spPr>
          <a:xfrm>
            <a:off x="9657820" y="3840902"/>
            <a:ext cx="2189748" cy="2189748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43 % i alderen 15 – 39 år sier dette, </a:t>
            </a:r>
          </a:p>
          <a:p>
            <a:pPr algn="ctr"/>
            <a:r>
              <a:rPr lang="nb-NO" sz="1400" dirty="0"/>
              <a:t>og 39 % av de unge leter etter større mening i hverdagen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308726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0D475-3FBA-3461-5DEE-DFF71C639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B92C6F-3B0A-20B1-2BC5-B64E67BA6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5"/>
            <a:ext cx="10944226" cy="863600"/>
          </a:xfrm>
        </p:spPr>
        <p:txBody>
          <a:bodyPr anchor="ctr">
            <a:normAutofit/>
          </a:bodyPr>
          <a:lstStyle/>
          <a:p>
            <a:r>
              <a:rPr lang="nb-NO" sz="3000"/>
              <a:t>Stabil oppslutning på om medlemmene ville valgt dåp og begravelse i kirken</a:t>
            </a:r>
          </a:p>
        </p:txBody>
      </p:sp>
      <p:pic>
        <p:nvPicPr>
          <p:cNvPr id="4" name="Plassholder for innhold 8">
            <a:extLst>
              <a:ext uri="{FF2B5EF4-FFF2-40B4-BE49-F238E27FC236}">
                <a16:creationId xmlns:a16="http://schemas.microsoft.com/office/drawing/2014/main" id="{811BA70A-176F-0C2F-2295-D6FB46A5D4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422" b="53252"/>
          <a:stretch>
            <a:fillRect/>
          </a:stretch>
        </p:blipFill>
        <p:spPr>
          <a:xfrm>
            <a:off x="-1" y="1082844"/>
            <a:ext cx="12192001" cy="5180399"/>
          </a:xfrm>
          <a:prstGeom prst="rect">
            <a:avLst/>
          </a:prstGeom>
          <a:noFill/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19D2AFE4-4D63-533D-9A6A-3893CE0271DD}"/>
              </a:ext>
            </a:extLst>
          </p:cNvPr>
          <p:cNvSpPr txBox="1"/>
          <p:nvPr/>
        </p:nvSpPr>
        <p:spPr>
          <a:xfrm>
            <a:off x="6094446" y="6263243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i="1" noProof="0"/>
              <a:t>Kilde: Den norske kirkes medlemsundersøkelse 2025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F6C9909-89AD-DFE2-E4A5-91DC0CFE0492}"/>
              </a:ext>
            </a:extLst>
          </p:cNvPr>
          <p:cNvSpPr/>
          <p:nvPr/>
        </p:nvSpPr>
        <p:spPr>
          <a:xfrm>
            <a:off x="9657820" y="3840902"/>
            <a:ext cx="2189748" cy="2189748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Dåp: 81% JA</a:t>
            </a:r>
          </a:p>
          <a:p>
            <a:pPr algn="ctr"/>
            <a:r>
              <a:rPr lang="nb-NO" sz="1400" dirty="0"/>
              <a:t>Begravelse: 78%</a:t>
            </a:r>
          </a:p>
        </p:txBody>
      </p:sp>
    </p:spTree>
    <p:extLst>
      <p:ext uri="{BB962C8B-B14F-4D97-AF65-F5344CB8AC3E}">
        <p14:creationId xmlns:p14="http://schemas.microsoft.com/office/powerpoint/2010/main" val="140334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E3D10-1E68-AA4F-C338-70A4471A0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B4D798-E7D9-16B3-708D-A2126929F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5"/>
            <a:ext cx="10944226" cy="863600"/>
          </a:xfrm>
        </p:spPr>
        <p:txBody>
          <a:bodyPr anchor="ctr">
            <a:normAutofit/>
          </a:bodyPr>
          <a:lstStyle/>
          <a:p>
            <a:r>
              <a:rPr lang="nb-NO" sz="3000" dirty="0"/>
              <a:t>Flere ville valgt konfirmasjon og bryllup i kirken</a:t>
            </a:r>
          </a:p>
        </p:txBody>
      </p:sp>
      <p:pic>
        <p:nvPicPr>
          <p:cNvPr id="4" name="Plassholder for innhold 8">
            <a:extLst>
              <a:ext uri="{FF2B5EF4-FFF2-40B4-BE49-F238E27FC236}">
                <a16:creationId xmlns:a16="http://schemas.microsoft.com/office/drawing/2014/main" id="{7E3C1B56-FB64-59E9-B6A6-006E1D2686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79" b="33765"/>
          <a:stretch>
            <a:fillRect/>
          </a:stretch>
        </p:blipFill>
        <p:spPr>
          <a:xfrm>
            <a:off x="-1" y="1082844"/>
            <a:ext cx="12192001" cy="5180399"/>
          </a:xfrm>
          <a:prstGeom prst="rect">
            <a:avLst/>
          </a:prstGeom>
          <a:noFill/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6E6B614E-FCDE-3330-55F1-5E8E52D50F43}"/>
              </a:ext>
            </a:extLst>
          </p:cNvPr>
          <p:cNvSpPr txBox="1"/>
          <p:nvPr/>
        </p:nvSpPr>
        <p:spPr>
          <a:xfrm>
            <a:off x="6094446" y="6263243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i="1" noProof="0"/>
              <a:t>Kilde: Den norske kirkes medlemsundersøkelse 2025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86F2290-DE32-9826-851A-D8822313D8A8}"/>
              </a:ext>
            </a:extLst>
          </p:cNvPr>
          <p:cNvSpPr/>
          <p:nvPr/>
        </p:nvSpPr>
        <p:spPr>
          <a:xfrm>
            <a:off x="9657820" y="3840902"/>
            <a:ext cx="2189748" cy="2189748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Økningen er fra 64 til 69 % på konfirmasjon, og fra 54 til 62 % på bryllup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403021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42F09-C653-AFA8-EF6A-5856A0DED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B6A7CD-F2D7-595C-5466-B4AE6E0A4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5"/>
            <a:ext cx="10944226" cy="863600"/>
          </a:xfrm>
        </p:spPr>
        <p:txBody>
          <a:bodyPr anchor="ctr">
            <a:noAutofit/>
          </a:bodyPr>
          <a:lstStyle/>
          <a:p>
            <a:r>
              <a:rPr lang="nb-NO" dirty="0"/>
              <a:t>Kirkebygget gir sterk lokal kulturell tilhørighet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5617A98-9BB5-A14A-98DE-38809A37F325}"/>
              </a:ext>
            </a:extLst>
          </p:cNvPr>
          <p:cNvSpPr txBox="1"/>
          <p:nvPr/>
        </p:nvSpPr>
        <p:spPr>
          <a:xfrm>
            <a:off x="6094446" y="6263243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i="1" noProof="0"/>
              <a:t>Kilde: Den norske kirkes medlemsundersøkelse 2025</a:t>
            </a:r>
          </a:p>
        </p:txBody>
      </p:sp>
      <p:pic>
        <p:nvPicPr>
          <p:cNvPr id="6" name="Plassholder for innhold 8">
            <a:extLst>
              <a:ext uri="{FF2B5EF4-FFF2-40B4-BE49-F238E27FC236}">
                <a16:creationId xmlns:a16="http://schemas.microsoft.com/office/drawing/2014/main" id="{9FD8D163-9D89-03BF-4FF6-07FE09DF4B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216" b="11048"/>
          <a:stretch>
            <a:fillRect/>
          </a:stretch>
        </p:blipFill>
        <p:spPr>
          <a:xfrm>
            <a:off x="-1" y="1082844"/>
            <a:ext cx="12192001" cy="5180399"/>
          </a:xfrm>
          <a:prstGeom prst="rect">
            <a:avLst/>
          </a:prstGeom>
          <a:noFill/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B7381BFE-F5EE-20D8-0698-7B7849B514A2}"/>
              </a:ext>
            </a:extLst>
          </p:cNvPr>
          <p:cNvSpPr/>
          <p:nvPr/>
        </p:nvSpPr>
        <p:spPr>
          <a:xfrm>
            <a:off x="9378365" y="3840902"/>
            <a:ext cx="2189748" cy="2189748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Viktig med vedlikehold: 83%</a:t>
            </a:r>
          </a:p>
          <a:p>
            <a:pPr algn="ctr"/>
            <a:endParaRPr lang="nb-NO" sz="1400" dirty="0"/>
          </a:p>
          <a:p>
            <a:pPr algn="ctr"/>
            <a:r>
              <a:rPr lang="nb-NO" sz="1400" dirty="0"/>
              <a:t>Viktig sted for ro og stillhet: 72%</a:t>
            </a:r>
          </a:p>
        </p:txBody>
      </p:sp>
    </p:spTree>
    <p:extLst>
      <p:ext uri="{BB962C8B-B14F-4D97-AF65-F5344CB8AC3E}">
        <p14:creationId xmlns:p14="http://schemas.microsoft.com/office/powerpoint/2010/main" val="97965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3934F-008E-113E-A0A5-DBA5235A9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C7FFDB-CF5C-74E3-8EE0-CFA47CFBA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5"/>
            <a:ext cx="10944226" cy="863600"/>
          </a:xfrm>
        </p:spPr>
        <p:txBody>
          <a:bodyPr anchor="ctr">
            <a:normAutofit/>
          </a:bodyPr>
          <a:lstStyle/>
          <a:p>
            <a:r>
              <a:rPr lang="nb-NO" sz="3000" dirty="0"/>
              <a:t>76 % synes det er samfunnsnyttig at kirken gir støtte til mennesker i sorg</a:t>
            </a:r>
          </a:p>
        </p:txBody>
      </p:sp>
      <p:pic>
        <p:nvPicPr>
          <p:cNvPr id="4" name="Plassholder for innhold 8">
            <a:extLst>
              <a:ext uri="{FF2B5EF4-FFF2-40B4-BE49-F238E27FC236}">
                <a16:creationId xmlns:a16="http://schemas.microsoft.com/office/drawing/2014/main" id="{1F4DF771-EAA6-96AE-CBE7-7CF9F7A7CC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062" b="12062"/>
          <a:stretch/>
        </p:blipFill>
        <p:spPr>
          <a:xfrm>
            <a:off x="-1" y="1082844"/>
            <a:ext cx="12192001" cy="5180399"/>
          </a:xfrm>
          <a:prstGeom prst="rect">
            <a:avLst/>
          </a:prstGeom>
          <a:noFill/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43736EFD-6778-56C0-A363-79B227F32266}"/>
              </a:ext>
            </a:extLst>
          </p:cNvPr>
          <p:cNvSpPr txBox="1"/>
          <p:nvPr/>
        </p:nvSpPr>
        <p:spPr>
          <a:xfrm>
            <a:off x="6094446" y="6263243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i="1" noProof="0"/>
              <a:t>Kilde: Den norske kirkes medlemsundersøkelse 2025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068FF9F-2182-81ED-9740-FD33456ABF2C}"/>
              </a:ext>
            </a:extLst>
          </p:cNvPr>
          <p:cNvSpPr/>
          <p:nvPr/>
        </p:nvSpPr>
        <p:spPr>
          <a:xfrm>
            <a:off x="9657820" y="3840902"/>
            <a:ext cx="2189748" cy="2189748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1. plass på hva medlemmene finner mest samfunnsnyttig</a:t>
            </a:r>
          </a:p>
        </p:txBody>
      </p:sp>
    </p:spTree>
    <p:extLst>
      <p:ext uri="{BB962C8B-B14F-4D97-AF65-F5344CB8AC3E}">
        <p14:creationId xmlns:p14="http://schemas.microsoft.com/office/powerpoint/2010/main" val="169381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E7299-5490-91EA-89AE-B9B1FDE6D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CAF112-1ED0-AB08-374C-907FD23EC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5"/>
            <a:ext cx="10944226" cy="863600"/>
          </a:xfrm>
        </p:spPr>
        <p:txBody>
          <a:bodyPr anchor="ctr">
            <a:noAutofit/>
          </a:bodyPr>
          <a:lstStyle/>
          <a:p>
            <a:r>
              <a:rPr lang="nb-NO" sz="2400" dirty="0"/>
              <a:t>66 % synes det er samfunnsnyttig at kirken gir mennesker rammer for viktige hendelser i livet (dåp, konfirmasjon, bryllup, begravelse)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8EA2A63D-4D1B-0711-E78A-463C487E2C56}"/>
              </a:ext>
            </a:extLst>
          </p:cNvPr>
          <p:cNvSpPr txBox="1"/>
          <p:nvPr/>
        </p:nvSpPr>
        <p:spPr>
          <a:xfrm>
            <a:off x="6094446" y="6263243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i="1" noProof="0"/>
              <a:t>Kilde: Den norske kirkes medlemsundersøkelse 2025</a:t>
            </a:r>
          </a:p>
        </p:txBody>
      </p:sp>
      <p:pic>
        <p:nvPicPr>
          <p:cNvPr id="6" name="Plassholder for innhold 8">
            <a:extLst>
              <a:ext uri="{FF2B5EF4-FFF2-40B4-BE49-F238E27FC236}">
                <a16:creationId xmlns:a16="http://schemas.microsoft.com/office/drawing/2014/main" id="{C2101874-2EB0-468F-4130-9E1D31A861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318" b="22968"/>
          <a:stretch>
            <a:fillRect/>
          </a:stretch>
        </p:blipFill>
        <p:spPr>
          <a:xfrm>
            <a:off x="-1" y="1082844"/>
            <a:ext cx="12192001" cy="5180399"/>
          </a:xfrm>
          <a:prstGeom prst="rect">
            <a:avLst/>
          </a:prstGeom>
          <a:noFill/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24225FEB-ADFB-1F5D-67BA-10F839B54175}"/>
              </a:ext>
            </a:extLst>
          </p:cNvPr>
          <p:cNvSpPr/>
          <p:nvPr/>
        </p:nvSpPr>
        <p:spPr>
          <a:xfrm>
            <a:off x="9657820" y="3840902"/>
            <a:ext cx="2189748" cy="2189748"/>
          </a:xfrm>
          <a:prstGeom prst="ellipse">
            <a:avLst/>
          </a:prstGeom>
          <a:solidFill>
            <a:schemeClr val="accent1">
              <a:alpha val="74036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2. plass på hva medlemmene finner mest samfunnsnyttig</a:t>
            </a:r>
          </a:p>
        </p:txBody>
      </p:sp>
    </p:spTree>
    <p:extLst>
      <p:ext uri="{BB962C8B-B14F-4D97-AF65-F5344CB8AC3E}">
        <p14:creationId xmlns:p14="http://schemas.microsoft.com/office/powerpoint/2010/main" val="219629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BDFC5-C4B6-9B24-70D3-B9A3ED136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773991-4A9D-E837-C671-349DD76E8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5"/>
            <a:ext cx="10944226" cy="863600"/>
          </a:xfrm>
        </p:spPr>
        <p:txBody>
          <a:bodyPr anchor="ctr">
            <a:noAutofit/>
          </a:bodyPr>
          <a:lstStyle/>
          <a:p>
            <a:r>
              <a:rPr lang="nb-NO" sz="2400" dirty="0"/>
              <a:t>Mer enn halvparten finner kirkens samtaletilbud, fellesskap ved nasjonale og lokale kriser, og tilbud til eldre og ensomme samfunnsnyttig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211000F-B539-4863-BC43-F044652815A4}"/>
              </a:ext>
            </a:extLst>
          </p:cNvPr>
          <p:cNvSpPr txBox="1"/>
          <p:nvPr/>
        </p:nvSpPr>
        <p:spPr>
          <a:xfrm>
            <a:off x="6094446" y="6263243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i="1" noProof="0"/>
              <a:t>Kilde: Den norske kirkes medlemsundersøkelse 2025</a:t>
            </a:r>
          </a:p>
        </p:txBody>
      </p:sp>
      <p:pic>
        <p:nvPicPr>
          <p:cNvPr id="6" name="Plassholder for innhold 8">
            <a:extLst>
              <a:ext uri="{FF2B5EF4-FFF2-40B4-BE49-F238E27FC236}">
                <a16:creationId xmlns:a16="http://schemas.microsoft.com/office/drawing/2014/main" id="{0E3CCA78-D48C-3B6C-0C47-48A2D3D26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062" b="12062"/>
          <a:stretch/>
        </p:blipFill>
        <p:spPr>
          <a:xfrm>
            <a:off x="0" y="1029504"/>
            <a:ext cx="12192001" cy="5180399"/>
          </a:xfrm>
          <a:prstGeom prst="rect">
            <a:avLst/>
          </a:prstGeom>
          <a:noFill/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B22430B-1674-F6FF-1F56-2F8896C2E09D}"/>
              </a:ext>
            </a:extLst>
          </p:cNvPr>
          <p:cNvSpPr/>
          <p:nvPr/>
        </p:nvSpPr>
        <p:spPr>
          <a:xfrm>
            <a:off x="9657820" y="3840902"/>
            <a:ext cx="2189748" cy="2189748"/>
          </a:xfrm>
          <a:prstGeom prst="ellipse">
            <a:avLst/>
          </a:prstGeom>
          <a:solidFill>
            <a:schemeClr val="accent1">
              <a:alpha val="74036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På topp av hva medlemmene finner mest samfunnsnyttig</a:t>
            </a:r>
          </a:p>
        </p:txBody>
      </p:sp>
    </p:spTree>
    <p:extLst>
      <p:ext uri="{BB962C8B-B14F-4D97-AF65-F5344CB8AC3E}">
        <p14:creationId xmlns:p14="http://schemas.microsoft.com/office/powerpoint/2010/main" val="131037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E0FDF-4DC1-B3B9-B083-31952F0B4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C146F2-5CB0-BC20-DDE0-11BA607A3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5"/>
            <a:ext cx="10944226" cy="863600"/>
          </a:xfrm>
        </p:spPr>
        <p:txBody>
          <a:bodyPr anchor="ctr">
            <a:noAutofit/>
          </a:bodyPr>
          <a:lstStyle/>
          <a:p>
            <a:r>
              <a:rPr lang="nb-NO" sz="2400" dirty="0"/>
              <a:t>Kun 17 % av medlemmene sier at kirken har tilbud og aktiviteter som passer inn i mitt liv og min timeplan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0D2D57E-48B2-EB99-816D-FFB68D865C29}"/>
              </a:ext>
            </a:extLst>
          </p:cNvPr>
          <p:cNvSpPr txBox="1"/>
          <p:nvPr/>
        </p:nvSpPr>
        <p:spPr>
          <a:xfrm>
            <a:off x="6094446" y="6263243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i="1" noProof="0"/>
              <a:t>Kilde: Den norske kirkes medlemsundersøkelse 2025</a:t>
            </a:r>
          </a:p>
        </p:txBody>
      </p:sp>
      <p:pic>
        <p:nvPicPr>
          <p:cNvPr id="6" name="Plassholder for innhold 8">
            <a:extLst>
              <a:ext uri="{FF2B5EF4-FFF2-40B4-BE49-F238E27FC236}">
                <a16:creationId xmlns:a16="http://schemas.microsoft.com/office/drawing/2014/main" id="{84F986AA-3C41-3F79-0B08-D3B3A7C497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132" b="18132"/>
          <a:stretch/>
        </p:blipFill>
        <p:spPr>
          <a:xfrm>
            <a:off x="-1" y="1082844"/>
            <a:ext cx="12192001" cy="5180399"/>
          </a:xfrm>
          <a:prstGeom prst="rect">
            <a:avLst/>
          </a:prstGeom>
          <a:noFill/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CECAABC8-89F3-DA66-4507-B2588C1489F3}"/>
              </a:ext>
            </a:extLst>
          </p:cNvPr>
          <p:cNvSpPr/>
          <p:nvPr/>
        </p:nvSpPr>
        <p:spPr>
          <a:xfrm>
            <a:off x="9657820" y="3840902"/>
            <a:ext cx="2189748" cy="2189748"/>
          </a:xfrm>
          <a:prstGeom prst="ellipse">
            <a:avLst/>
          </a:prstGeom>
          <a:solidFill>
            <a:schemeClr val="accent1">
              <a:alpha val="74036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Hvem er kirken der for?</a:t>
            </a:r>
          </a:p>
        </p:txBody>
      </p:sp>
    </p:spTree>
    <p:extLst>
      <p:ext uri="{BB962C8B-B14F-4D97-AF65-F5344CB8AC3E}">
        <p14:creationId xmlns:p14="http://schemas.microsoft.com/office/powerpoint/2010/main" val="226678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87616-2571-FF30-EEAF-7D158FAA5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E57635-7446-CF7E-EE5D-DAE349C75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5"/>
            <a:ext cx="10944226" cy="863600"/>
          </a:xfrm>
        </p:spPr>
        <p:txBody>
          <a:bodyPr anchor="ctr">
            <a:noAutofit/>
          </a:bodyPr>
          <a:lstStyle/>
          <a:p>
            <a:r>
              <a:rPr lang="nb-NO" sz="2400" dirty="0"/>
              <a:t>...mens 82 % av medlemmene er glad kirken er der når folk trenger den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757E7A8-69CD-438C-4984-9978EC7D2EF4}"/>
              </a:ext>
            </a:extLst>
          </p:cNvPr>
          <p:cNvSpPr txBox="1"/>
          <p:nvPr/>
        </p:nvSpPr>
        <p:spPr>
          <a:xfrm>
            <a:off x="6094446" y="6263243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i="1" noProof="0"/>
              <a:t>Kilde: Den norske kirkes medlemsundersøkelse 2025</a:t>
            </a:r>
          </a:p>
        </p:txBody>
      </p:sp>
      <p:pic>
        <p:nvPicPr>
          <p:cNvPr id="6" name="Plassholder for innhold 8">
            <a:extLst>
              <a:ext uri="{FF2B5EF4-FFF2-40B4-BE49-F238E27FC236}">
                <a16:creationId xmlns:a16="http://schemas.microsoft.com/office/drawing/2014/main" id="{CB229CBF-A2EA-E780-DE48-B1872D7E21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132" b="18132"/>
          <a:stretch/>
        </p:blipFill>
        <p:spPr>
          <a:xfrm>
            <a:off x="-1" y="1082844"/>
            <a:ext cx="12192001" cy="5180399"/>
          </a:xfrm>
          <a:prstGeom prst="rect">
            <a:avLst/>
          </a:prstGeom>
          <a:noFill/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08539CB6-68FD-EA90-3405-01CEB9E8C2BA}"/>
              </a:ext>
            </a:extLst>
          </p:cNvPr>
          <p:cNvSpPr/>
          <p:nvPr/>
        </p:nvSpPr>
        <p:spPr>
          <a:xfrm>
            <a:off x="9657820" y="3840902"/>
            <a:ext cx="2189748" cy="2189748"/>
          </a:xfrm>
          <a:prstGeom prst="ellipse">
            <a:avLst/>
          </a:prstGeom>
          <a:solidFill>
            <a:schemeClr val="accent1">
              <a:alpha val="74036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Hvem er kirken der for?</a:t>
            </a:r>
          </a:p>
        </p:txBody>
      </p:sp>
    </p:spTree>
    <p:extLst>
      <p:ext uri="{BB962C8B-B14F-4D97-AF65-F5344CB8AC3E}">
        <p14:creationId xmlns:p14="http://schemas.microsoft.com/office/powerpoint/2010/main" val="110562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6673C-C441-0041-566A-3CD961D85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F6D881-1704-1AAB-EB25-CD9A4F769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5"/>
            <a:ext cx="10944226" cy="863600"/>
          </a:xfrm>
        </p:spPr>
        <p:txBody>
          <a:bodyPr anchor="ctr">
            <a:noAutofit/>
          </a:bodyPr>
          <a:lstStyle/>
          <a:p>
            <a:r>
              <a:rPr lang="nb-NO" sz="2400"/>
              <a:t>Menighetsblad er superpopulært!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0F2F4DF-A880-2F11-0EFB-B7ECC130A559}"/>
              </a:ext>
            </a:extLst>
          </p:cNvPr>
          <p:cNvSpPr txBox="1"/>
          <p:nvPr/>
        </p:nvSpPr>
        <p:spPr>
          <a:xfrm>
            <a:off x="6094446" y="6263243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i="1" noProof="0"/>
              <a:t>Kilde: Den norske kirkes medlemsundersøkelse 2025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71CA857-83FB-B329-753F-D6734A75B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6692"/>
            <a:ext cx="12039600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9CDAE40B-AB19-099E-2A77-DB26B249AFAE}"/>
              </a:ext>
            </a:extLst>
          </p:cNvPr>
          <p:cNvSpPr/>
          <p:nvPr/>
        </p:nvSpPr>
        <p:spPr>
          <a:xfrm>
            <a:off x="9657820" y="3840902"/>
            <a:ext cx="2189748" cy="2189748"/>
          </a:xfrm>
          <a:prstGeom prst="ellipse">
            <a:avLst/>
          </a:prstGeom>
          <a:solidFill>
            <a:schemeClr val="accent1">
              <a:alpha val="74036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79 % blar gjennom, 67 % mener papirutgave er viktig, 54 % liker å få bladet</a:t>
            </a:r>
          </a:p>
        </p:txBody>
      </p:sp>
    </p:spTree>
    <p:extLst>
      <p:ext uri="{BB962C8B-B14F-4D97-AF65-F5344CB8AC3E}">
        <p14:creationId xmlns:p14="http://schemas.microsoft.com/office/powerpoint/2010/main" val="174986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52F9A97-E083-447E-F1C8-67B7E1E3A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6186"/>
            <a:ext cx="12192000" cy="592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3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447E88-C97F-3641-A769-C5C8C5825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C2FA6-23BD-0E4F-A3AA-E7DFFF2B9C96}" type="datetime1">
              <a:rPr lang="nb-NO" smtClean="0"/>
              <a:t>21.10.2026</a:t>
            </a:fld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A69A749-31FB-8C47-B54F-32E3EB499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pPr/>
              <a:t>20</a:t>
            </a:fld>
            <a:endParaRPr lang="nb-NO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3AC2A0D7-F195-404E-AC18-DC3FF6417A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8954" y="1399751"/>
            <a:ext cx="5709179" cy="1006440"/>
          </a:xfrm>
        </p:spPr>
        <p:txBody>
          <a:bodyPr/>
          <a:lstStyle/>
          <a:p>
            <a:r>
              <a:rPr lang="nb-NO" dirty="0"/>
              <a:t>Hamar bispedømme - </a:t>
            </a:r>
            <a:r>
              <a:rPr lang="sma-NO" dirty="0"/>
              <a:t>Hamaren bæspatjïelte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0549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en norske kirke_ppt mal">
  <a:themeElements>
    <a:clrScheme name="Den norske kirke 1">
      <a:dk1>
        <a:srgbClr val="000000"/>
      </a:dk1>
      <a:lt1>
        <a:srgbClr val="FFFFFF"/>
      </a:lt1>
      <a:dk2>
        <a:srgbClr val="670019"/>
      </a:dk2>
      <a:lt2>
        <a:srgbClr val="EBE6D6"/>
      </a:lt2>
      <a:accent1>
        <a:srgbClr val="D90000"/>
      </a:accent1>
      <a:accent2>
        <a:srgbClr val="D9A605"/>
      </a:accent2>
      <a:accent3>
        <a:srgbClr val="82027E"/>
      </a:accent3>
      <a:accent4>
        <a:srgbClr val="C89BCB"/>
      </a:accent4>
      <a:accent5>
        <a:srgbClr val="4CAB27"/>
      </a:accent5>
      <a:accent6>
        <a:srgbClr val="1D7853"/>
      </a:accent6>
      <a:hlink>
        <a:srgbClr val="D90000"/>
      </a:hlink>
      <a:folHlink>
        <a:srgbClr val="66001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sjon2" id="{57B219EC-7D61-43A1-9E15-483FFB1AA736}" vid="{8E0518F1-9507-4816-96CB-B2EB7DC23900}"/>
    </a:ext>
  </a:extLst>
</a:theme>
</file>

<file path=ppt/theme/theme2.xml><?xml version="1.0" encoding="utf-8"?>
<a:theme xmlns:a="http://schemas.openxmlformats.org/drawingml/2006/main" name="Office-tema">
  <a:themeElements>
    <a:clrScheme name="Den norske kirke 1">
      <a:dk1>
        <a:srgbClr val="000000"/>
      </a:dk1>
      <a:lt1>
        <a:srgbClr val="FFFFFF"/>
      </a:lt1>
      <a:dk2>
        <a:srgbClr val="670019"/>
      </a:dk2>
      <a:lt2>
        <a:srgbClr val="EBE6D6"/>
      </a:lt2>
      <a:accent1>
        <a:srgbClr val="D90000"/>
      </a:accent1>
      <a:accent2>
        <a:srgbClr val="D9A605"/>
      </a:accent2>
      <a:accent3>
        <a:srgbClr val="82027E"/>
      </a:accent3>
      <a:accent4>
        <a:srgbClr val="C89BCB"/>
      </a:accent4>
      <a:accent5>
        <a:srgbClr val="4CAB27"/>
      </a:accent5>
      <a:accent6>
        <a:srgbClr val="1D7853"/>
      </a:accent6>
      <a:hlink>
        <a:srgbClr val="D90000"/>
      </a:hlink>
      <a:folHlink>
        <a:srgbClr val="66001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Den norske kirke 1">
      <a:dk1>
        <a:srgbClr val="000000"/>
      </a:dk1>
      <a:lt1>
        <a:srgbClr val="FFFFFF"/>
      </a:lt1>
      <a:dk2>
        <a:srgbClr val="670019"/>
      </a:dk2>
      <a:lt2>
        <a:srgbClr val="EBE6D6"/>
      </a:lt2>
      <a:accent1>
        <a:srgbClr val="D90000"/>
      </a:accent1>
      <a:accent2>
        <a:srgbClr val="D9A605"/>
      </a:accent2>
      <a:accent3>
        <a:srgbClr val="82027E"/>
      </a:accent3>
      <a:accent4>
        <a:srgbClr val="C89BCB"/>
      </a:accent4>
      <a:accent5>
        <a:srgbClr val="4CAB27"/>
      </a:accent5>
      <a:accent6>
        <a:srgbClr val="1D7853"/>
      </a:accent6>
      <a:hlink>
        <a:srgbClr val="D90000"/>
      </a:hlink>
      <a:folHlink>
        <a:srgbClr val="66001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a553164-b9d1-4c17-96fb-ffeb6e47192c" xsi:nil="true"/>
    <lcf76f155ced4ddcb4097134ff3c332f xmlns="4d2aed6a-1096-4595-9e40-6dbc8ed5a0c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A2F80B70C2511498E345F99EDB634DF" ma:contentTypeVersion="21" ma:contentTypeDescription="Opprett et nytt dokument." ma:contentTypeScope="" ma:versionID="4c240addcf092ad4df6d12b53e936c57">
  <xsd:schema xmlns:xsd="http://www.w3.org/2001/XMLSchema" xmlns:xs="http://www.w3.org/2001/XMLSchema" xmlns:p="http://schemas.microsoft.com/office/2006/metadata/properties" xmlns:ns2="4d2aed6a-1096-4595-9e40-6dbc8ed5a0c0" xmlns:ns3="ba553164-b9d1-4c17-96fb-ffeb6e47192c" targetNamespace="http://schemas.microsoft.com/office/2006/metadata/properties" ma:root="true" ma:fieldsID="c5289287eb33f1d5f542dff233b2e5b5" ns2:_="" ns3:_="">
    <xsd:import namespace="4d2aed6a-1096-4595-9e40-6dbc8ed5a0c0"/>
    <xsd:import namespace="ba553164-b9d1-4c17-96fb-ffeb6e4719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2aed6a-1096-4595-9e40-6dbc8ed5a0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92c3bd9a-26a3-4ee9-bdab-dea0288039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553164-b9d1-4c17-96fb-ffeb6e47192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5f43a9c-5492-4656-a5c1-30169e543a61}" ma:internalName="TaxCatchAll" ma:showField="CatchAllData" ma:web="ba553164-b9d1-4c17-96fb-ffeb6e4719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084750-CA24-4F5C-AD69-FE47DFB4F34C}">
  <ds:schemaRefs>
    <ds:schemaRef ds:uri="027e7999-366c-4f59-b5f8-fb56165a1b03"/>
    <ds:schemaRef ds:uri="21414b8d-4c94-4cad-ad68-3bc956df0a6c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ba553164-b9d1-4c17-96fb-ffeb6e47192c"/>
    <ds:schemaRef ds:uri="4d2aed6a-1096-4595-9e40-6dbc8ed5a0c0"/>
  </ds:schemaRefs>
</ds:datastoreItem>
</file>

<file path=customXml/itemProps2.xml><?xml version="1.0" encoding="utf-8"?>
<ds:datastoreItem xmlns:ds="http://schemas.openxmlformats.org/officeDocument/2006/customXml" ds:itemID="{C6837ECE-3F97-4B28-A0F8-28928430BA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B008ED-27E1-4DCE-B35A-C27105B355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2aed6a-1096-4595-9e40-6dbc8ed5a0c0"/>
    <ds:schemaRef ds:uri="ba553164-b9d1-4c17-96fb-ffeb6e4719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6f3cebf-f3ea-4f6d-9afa-b2867c184242}" enabled="1" method="Privileged" siteId="{512024a4-8685-4f03-8086-14a61730e81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DNK_16x9_bokmål</Template>
  <TotalTime>358</TotalTime>
  <Words>1132</Words>
  <Application>Microsoft Office PowerPoint</Application>
  <PresentationFormat>Widescreen</PresentationFormat>
  <Paragraphs>119</Paragraphs>
  <Slides>20</Slides>
  <Notes>16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3" baseType="lpstr">
      <vt:lpstr>Arial</vt:lpstr>
      <vt:lpstr>Calibri</vt:lpstr>
      <vt:lpstr>Den norske kirke_ppt mal</vt:lpstr>
      <vt:lpstr>  Medlemsundersøkelsen</vt:lpstr>
      <vt:lpstr>  Medlemsundersøkelsen</vt:lpstr>
      <vt:lpstr>Om undersøkelsen</vt:lpstr>
      <vt:lpstr>Hvordan ta i bruk undersøkelsen?</vt:lpstr>
      <vt:lpstr>PowerPoint-presentasjon</vt:lpstr>
      <vt:lpstr>PowerPoint-presentasjon</vt:lpstr>
      <vt:lpstr>Kirke for dem som ikke tror</vt:lpstr>
      <vt:lpstr>Jeg vil lære mer om kristen tro</vt:lpstr>
      <vt:lpstr>Jeg synes det er spennende å høre om det mystiske i troen</vt:lpstr>
      <vt:lpstr>Stabil oppslutning på om medlemmene ville valgt dåp og begravelse i kirken</vt:lpstr>
      <vt:lpstr>Flere ville valgt konfirmasjon og bryllup i kirken</vt:lpstr>
      <vt:lpstr>Kirkebygget gir sterk lokal kulturell tilhørighet</vt:lpstr>
      <vt:lpstr>76 % synes det er samfunnsnyttig at kirken gir støtte til mennesker i sorg</vt:lpstr>
      <vt:lpstr>66 % synes det er samfunnsnyttig at kirken gir mennesker rammer for viktige hendelser i livet (dåp, konfirmasjon, bryllup, begravelse)</vt:lpstr>
      <vt:lpstr>Mer enn halvparten finner kirkens samtaletilbud, fellesskap ved nasjonale og lokale kriser, og tilbud til eldre og ensomme samfunnsnyttig</vt:lpstr>
      <vt:lpstr>Kun 17 % av medlemmene sier at kirken har tilbud og aktiviteter som passer inn i mitt liv og min timeplan</vt:lpstr>
      <vt:lpstr>...mens 82 % av medlemmene er glad kirken er der når folk trenger den</vt:lpstr>
      <vt:lpstr>Menighetsblad er superpopulært!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 Alexander Tan Engeset</dc:creator>
  <cp:lastModifiedBy>Jorun Vang</cp:lastModifiedBy>
  <cp:revision>137</cp:revision>
  <dcterms:created xsi:type="dcterms:W3CDTF">2026-04-20T10:59:54Z</dcterms:created>
  <dcterms:modified xsi:type="dcterms:W3CDTF">2026-10-21T08:32:16Z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0x010100DA2F80B70C2511498E345F99EDB634DF</vt:lpwstr>
  </property>
  <property fmtid="{D5CDD505-2E9C-101B-9397-08002B2CF9AE}" pid="3" name="MediaServiceImageTags">
    <vt:lpwstr/>
  </property>
</Properties>
</file>