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62" r:id="rId4"/>
    <p:sldId id="258" r:id="rId5"/>
    <p:sldId id="259" r:id="rId6"/>
    <p:sldId id="261" r:id="rId7"/>
    <p:sldId id="264" r:id="rId8"/>
    <p:sldId id="263" r:id="rId9"/>
    <p:sldId id="265" r:id="rId10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8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B6A2-9B00-42DF-A613-8FA94AB1F5F4}" type="datetimeFigureOut">
              <a:rPr lang="nb-NO" smtClean="0"/>
              <a:t>25.01.2018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F7BA-D1CA-478E-A4F8-2BE125336F9A}" type="slidenum">
              <a:rPr lang="nb-NO" smtClean="0"/>
              <a:t>‹#›</a:t>
            </a:fld>
            <a:endParaRPr lang="nb-NO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4742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B6A2-9B00-42DF-A613-8FA94AB1F5F4}" type="datetimeFigureOut">
              <a:rPr lang="nb-NO" smtClean="0"/>
              <a:t>25.01.2018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F7BA-D1CA-478E-A4F8-2BE125336F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7315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B6A2-9B00-42DF-A613-8FA94AB1F5F4}" type="datetimeFigureOut">
              <a:rPr lang="nb-NO" smtClean="0"/>
              <a:t>25.01.2018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F7BA-D1CA-478E-A4F8-2BE125336F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1235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B6A2-9B00-42DF-A613-8FA94AB1F5F4}" type="datetimeFigureOut">
              <a:rPr lang="nb-NO" smtClean="0"/>
              <a:t>25.01.2018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F7BA-D1CA-478E-A4F8-2BE125336F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6037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B6A2-9B00-42DF-A613-8FA94AB1F5F4}" type="datetimeFigureOut">
              <a:rPr lang="nb-NO" smtClean="0"/>
              <a:t>25.01.2018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F7BA-D1CA-478E-A4F8-2BE125336F9A}" type="slidenum">
              <a:rPr lang="nb-NO" smtClean="0"/>
              <a:t>‹#›</a:t>
            </a:fld>
            <a:endParaRPr lang="nb-NO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7359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B6A2-9B00-42DF-A613-8FA94AB1F5F4}" type="datetimeFigureOut">
              <a:rPr lang="nb-NO" smtClean="0"/>
              <a:t>25.01.2018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F7BA-D1CA-478E-A4F8-2BE125336F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3143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B6A2-9B00-42DF-A613-8FA94AB1F5F4}" type="datetimeFigureOut">
              <a:rPr lang="nb-NO" smtClean="0"/>
              <a:t>25.01.2018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F7BA-D1CA-478E-A4F8-2BE125336F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7202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B6A2-9B00-42DF-A613-8FA94AB1F5F4}" type="datetimeFigureOut">
              <a:rPr lang="nb-NO" smtClean="0"/>
              <a:t>25.01.2018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F7BA-D1CA-478E-A4F8-2BE125336F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7627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B6A2-9B00-42DF-A613-8FA94AB1F5F4}" type="datetimeFigureOut">
              <a:rPr lang="nb-NO" smtClean="0"/>
              <a:t>25.01.2018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F7BA-D1CA-478E-A4F8-2BE125336F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7908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DA5B6A2-9B00-42DF-A613-8FA94AB1F5F4}" type="datetimeFigureOut">
              <a:rPr lang="nb-NO" smtClean="0"/>
              <a:t>25.01.2018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0AF7BA-D1CA-478E-A4F8-2BE125336F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4691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5B6A2-9B00-42DF-A613-8FA94AB1F5F4}" type="datetimeFigureOut">
              <a:rPr lang="nb-NO" smtClean="0"/>
              <a:t>25.01.2018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AF7BA-D1CA-478E-A4F8-2BE125336F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490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DA5B6A2-9B00-42DF-A613-8FA94AB1F5F4}" type="datetimeFigureOut">
              <a:rPr lang="nb-NO" smtClean="0"/>
              <a:t>25.01.2018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B0AF7BA-D1CA-478E-A4F8-2BE125336F9A}" type="slidenum">
              <a:rPr lang="nb-NO" smtClean="0"/>
              <a:t>‹#›</a:t>
            </a:fld>
            <a:endParaRPr lang="nb-NO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5460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6600" dirty="0" smtClean="0"/>
              <a:t>Samarbeid mellom menighetsråd og ansatte om planer for menighetsarbeidet</a:t>
            </a:r>
            <a:endParaRPr lang="nb-NO" sz="660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nb-NO" dirty="0" smtClean="0"/>
          </a:p>
          <a:p>
            <a:endParaRPr lang="nb-NO" dirty="0"/>
          </a:p>
          <a:p>
            <a:pPr algn="ctr"/>
            <a:r>
              <a:rPr lang="nb-NO" sz="3600" b="1" dirty="0" smtClean="0">
                <a:solidFill>
                  <a:schemeClr val="tx1"/>
                </a:solidFill>
              </a:rPr>
              <a:t>Eksempel fra Randaberg menighet</a:t>
            </a:r>
            <a:endParaRPr lang="nb-NO" sz="3600" b="1" dirty="0">
              <a:solidFill>
                <a:schemeClr val="tx1"/>
              </a:solidFill>
            </a:endParaRPr>
          </a:p>
        </p:txBody>
      </p:sp>
      <p:sp>
        <p:nvSpPr>
          <p:cNvPr id="4" name="TekstSylinder 3"/>
          <p:cNvSpPr txBox="1"/>
          <p:nvPr/>
        </p:nvSpPr>
        <p:spPr>
          <a:xfrm>
            <a:off x="10188364" y="5943600"/>
            <a:ext cx="1934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Gunnar Rønnestad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0218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smtClean="0"/>
              <a:t>Menighetsrådets formålsparagraf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endParaRPr lang="nb-NO" sz="4400" b="1" dirty="0" smtClean="0"/>
          </a:p>
          <a:p>
            <a:pPr algn="ctr"/>
            <a:r>
              <a:rPr lang="nb-NO" sz="4400" b="1" dirty="0" smtClean="0"/>
              <a:t>Kirkeloven § 9</a:t>
            </a:r>
          </a:p>
          <a:p>
            <a:pPr algn="ctr"/>
            <a:endParaRPr lang="nb-NO" dirty="0" smtClean="0"/>
          </a:p>
          <a:p>
            <a:pPr algn="ctr"/>
            <a:r>
              <a:rPr lang="nb-NO" sz="2800" dirty="0" smtClean="0"/>
              <a:t>Menighetsrådet skal ha sin oppmerksomhet henvendt på alt som kan gjøres for å vekke og nære det kristelige liv i soknet, særlig at Guds ord kan bli rikelig forkynt, syke og døende betjent med det, døpte gis dåpsopplæring, barn og unge samlet om gode formål og legemlig og åndelig nød avhjulpet.</a:t>
            </a:r>
          </a:p>
          <a:p>
            <a:pPr algn="ctr"/>
            <a:endParaRPr lang="nb-NO" sz="2800" dirty="0" smtClean="0"/>
          </a:p>
          <a:p>
            <a:pPr algn="ctr"/>
            <a:r>
              <a:rPr lang="nb-NO" sz="2800" dirty="0" smtClean="0"/>
              <a:t>Menighetsrådet har ansvar for at kirkelig undervisning, kirkemusikk og diakoni innarbeides og utvikles i soknet.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3562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87090" y="1995087"/>
            <a:ext cx="8592152" cy="1450757"/>
          </a:xfrm>
        </p:spPr>
        <p:txBody>
          <a:bodyPr/>
          <a:lstStyle/>
          <a:p>
            <a:pPr algn="ctr"/>
            <a:r>
              <a:rPr lang="nb-NO" dirty="0" smtClean="0"/>
              <a:t>Menighetene er forskjellige !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2624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vil vi gjøre i vårt sokn?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nb-NO" sz="3300" dirty="0" smtClean="0"/>
              <a:t>Strategiplan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b-NO" sz="3300" dirty="0" smtClean="0"/>
              <a:t>Hvor vil vi?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b-NO" sz="3300" dirty="0" smtClean="0"/>
              <a:t>Overordnede målsettinger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b-NO" sz="3300" dirty="0" smtClean="0"/>
              <a:t>Handlingsplan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b-NO" sz="3300" dirty="0" smtClean="0"/>
              <a:t>Konkrete tiltak i vårt sokn (årsplan)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sz="3300" dirty="0" smtClean="0"/>
              <a:t>Planer for ulike områder i menighetsarbeidet</a:t>
            </a:r>
            <a:endParaRPr lang="nb-NO" sz="3300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nb-NO" sz="2800" dirty="0" smtClean="0"/>
              <a:t>Trosopplæringsplan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nb-NO" sz="2800" dirty="0" smtClean="0"/>
              <a:t>Diakoniplan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nb-NO" sz="2800" dirty="0" smtClean="0"/>
              <a:t>Plan for kirkemusikk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nb-NO" sz="2800" dirty="0" smtClean="0"/>
              <a:t>Gudstjenestearbeid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nb-NO" sz="2800" dirty="0" smtClean="0"/>
              <a:t>Osv.</a:t>
            </a:r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2965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Hvem gjør jobben?</a:t>
            </a:r>
            <a:endParaRPr lang="nb-NO" dirty="0"/>
          </a:p>
        </p:txBody>
      </p:sp>
      <p:pic>
        <p:nvPicPr>
          <p:cNvPr id="15" name="Plassholder for innhold 1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99647" y="2534433"/>
            <a:ext cx="326067" cy="1054922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1238400" y="2044660"/>
            <a:ext cx="9914399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b="1" dirty="0" smtClean="0"/>
              <a:t>Menighetsrådet i møte vedtar planen</a:t>
            </a:r>
            <a:endParaRPr lang="nb-NO" b="1" dirty="0"/>
          </a:p>
        </p:txBody>
      </p:sp>
      <p:sp>
        <p:nvSpPr>
          <p:cNvPr id="5" name="TekstSylinder 4"/>
          <p:cNvSpPr txBox="1"/>
          <p:nvPr/>
        </p:nvSpPr>
        <p:spPr>
          <a:xfrm>
            <a:off x="3435917" y="3649584"/>
            <a:ext cx="1401988" cy="25853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 smtClean="0"/>
              <a:t>Daglig leder</a:t>
            </a:r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 smtClean="0"/>
          </a:p>
          <a:p>
            <a:pPr algn="ctr"/>
            <a:r>
              <a:rPr lang="nb-NO" sz="2400" dirty="0" smtClean="0"/>
              <a:t>Ansatte</a:t>
            </a:r>
          </a:p>
          <a:p>
            <a:pPr algn="ctr"/>
            <a:endParaRPr lang="nb-NO" sz="2400" dirty="0"/>
          </a:p>
          <a:p>
            <a:pPr algn="ctr"/>
            <a:endParaRPr lang="nb-NO" sz="2400" dirty="0"/>
          </a:p>
        </p:txBody>
      </p:sp>
      <p:sp>
        <p:nvSpPr>
          <p:cNvPr id="6" name="TekstSylinder 5"/>
          <p:cNvSpPr txBox="1"/>
          <p:nvPr/>
        </p:nvSpPr>
        <p:spPr>
          <a:xfrm>
            <a:off x="5629291" y="3597049"/>
            <a:ext cx="1428487" cy="25853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 smtClean="0"/>
              <a:t>Daglig leder/ ansatt</a:t>
            </a:r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pPr algn="ctr"/>
            <a:r>
              <a:rPr lang="nb-NO" sz="2400" dirty="0" smtClean="0"/>
              <a:t>Utvalg</a:t>
            </a:r>
          </a:p>
          <a:p>
            <a:pPr algn="ctr"/>
            <a:endParaRPr lang="nb-NO" sz="2400" dirty="0"/>
          </a:p>
          <a:p>
            <a:pPr algn="ctr"/>
            <a:endParaRPr lang="nb-NO" sz="2400" dirty="0"/>
          </a:p>
        </p:txBody>
      </p:sp>
      <p:sp>
        <p:nvSpPr>
          <p:cNvPr id="7" name="TekstSylinder 6"/>
          <p:cNvSpPr txBox="1"/>
          <p:nvPr/>
        </p:nvSpPr>
        <p:spPr>
          <a:xfrm>
            <a:off x="7840973" y="3589355"/>
            <a:ext cx="1387928" cy="256993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nb-NO"/>
            </a:defPPr>
          </a:lstStyle>
          <a:p>
            <a:r>
              <a:rPr lang="nb-NO" dirty="0"/>
              <a:t>Daglig leder/ ansatt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r>
              <a:rPr lang="nb-NO" sz="2400" dirty="0" smtClean="0"/>
              <a:t>Frivillige</a:t>
            </a:r>
            <a:endParaRPr lang="nb-NO" sz="2400" dirty="0"/>
          </a:p>
          <a:p>
            <a:endParaRPr lang="nb-NO" dirty="0"/>
          </a:p>
          <a:p>
            <a:endParaRPr lang="nb-NO" dirty="0" smtClean="0"/>
          </a:p>
          <a:p>
            <a:endParaRPr lang="nb-NO" sz="1100" dirty="0"/>
          </a:p>
        </p:txBody>
      </p:sp>
      <p:pic>
        <p:nvPicPr>
          <p:cNvPr id="16" name="Plassholder for innhold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8870" y="2519005"/>
            <a:ext cx="326067" cy="1054922"/>
          </a:xfrm>
          <a:prstGeom prst="rect">
            <a:avLst/>
          </a:prstGeom>
        </p:spPr>
      </p:pic>
      <p:pic>
        <p:nvPicPr>
          <p:cNvPr id="17" name="Plassholder for innhold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5599" y="2534433"/>
            <a:ext cx="326067" cy="1054922"/>
          </a:xfrm>
          <a:prstGeom prst="rect">
            <a:avLst/>
          </a:prstGeom>
        </p:spPr>
      </p:pic>
      <p:sp>
        <p:nvSpPr>
          <p:cNvPr id="19" name="TekstSylinder 18"/>
          <p:cNvSpPr txBox="1"/>
          <p:nvPr/>
        </p:nvSpPr>
        <p:spPr>
          <a:xfrm>
            <a:off x="945067" y="3715957"/>
            <a:ext cx="1392968" cy="2354491"/>
          </a:xfrm>
          <a:prstGeom prst="rect">
            <a:avLst/>
          </a:prstGeom>
          <a:solidFill>
            <a:srgbClr val="CCCCFF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b-NO" sz="2400" dirty="0"/>
              <a:t>Prest</a:t>
            </a:r>
          </a:p>
          <a:p>
            <a:endParaRPr lang="nb-NO" sz="1100" dirty="0"/>
          </a:p>
          <a:p>
            <a:r>
              <a:rPr lang="nb-NO" sz="1600" dirty="0" smtClean="0"/>
              <a:t>«…samråd med menighets-rådet annet menighets-byggende arbeid»</a:t>
            </a:r>
          </a:p>
        </p:txBody>
      </p:sp>
      <p:cxnSp>
        <p:nvCxnSpPr>
          <p:cNvPr id="21" name="Rett pil 20"/>
          <p:cNvCxnSpPr/>
          <p:nvPr/>
        </p:nvCxnSpPr>
        <p:spPr>
          <a:xfrm>
            <a:off x="2469791" y="3836295"/>
            <a:ext cx="906077" cy="20568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tt pil 23"/>
          <p:cNvCxnSpPr/>
          <p:nvPr/>
        </p:nvCxnSpPr>
        <p:spPr>
          <a:xfrm flipH="1">
            <a:off x="4070411" y="4096437"/>
            <a:ext cx="8900" cy="898358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tt pil 25"/>
          <p:cNvCxnSpPr/>
          <p:nvPr/>
        </p:nvCxnSpPr>
        <p:spPr>
          <a:xfrm flipH="1">
            <a:off x="8439453" y="4178053"/>
            <a:ext cx="8900" cy="898358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tt pil 26"/>
          <p:cNvCxnSpPr/>
          <p:nvPr/>
        </p:nvCxnSpPr>
        <p:spPr>
          <a:xfrm flipH="1">
            <a:off x="6333525" y="4182837"/>
            <a:ext cx="8900" cy="898358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Sylinder 17"/>
          <p:cNvSpPr txBox="1"/>
          <p:nvPr/>
        </p:nvSpPr>
        <p:spPr>
          <a:xfrm>
            <a:off x="9813696" y="3597049"/>
            <a:ext cx="1533503" cy="253915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nb-NO"/>
            </a:defPPr>
          </a:lstStyle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r>
              <a:rPr lang="nb-NO" sz="2000" dirty="0" smtClean="0"/>
              <a:t>Råds-medlemmer</a:t>
            </a:r>
            <a:endParaRPr lang="nb-NO" sz="2000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sz="1100" dirty="0"/>
          </a:p>
        </p:txBody>
      </p:sp>
    </p:spTree>
    <p:extLst>
      <p:ext uri="{BB962C8B-B14F-4D97-AF65-F5344CB8AC3E}">
        <p14:creationId xmlns:p14="http://schemas.microsoft.com/office/powerpoint/2010/main" val="191835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Rammebetingelser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b-NO" sz="3600" dirty="0" smtClean="0"/>
              <a:t>Økonomi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sz="3600" dirty="0" smtClean="0"/>
              <a:t>Antall medarbeidere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sz="3600" dirty="0" smtClean="0"/>
              <a:t>Ansatte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sz="3600" dirty="0" smtClean="0"/>
              <a:t>Kirkebygg og andre bygg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b-NO" sz="3600" dirty="0" smtClean="0"/>
              <a:t>Osv.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4390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Soknepresten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nb-NO" sz="3200" dirty="0">
                <a:solidFill>
                  <a:srgbClr val="000000"/>
                </a:solidFill>
                <a:latin typeface="LIHFJI+TimesNewRoman,Italic"/>
              </a:rPr>
              <a:t>Soknepresten leder prestetjenesten i det eller de sokn denne har som sitt særskilte arbeidsområde og sørger for den nødvendige samordning med menighetsrådets virksomhet. </a:t>
            </a:r>
            <a:endParaRPr lang="nb-NO" sz="3200" dirty="0" smtClean="0">
              <a:solidFill>
                <a:srgbClr val="000000"/>
              </a:solidFill>
              <a:latin typeface="LIHFJI+TimesNewRoman,Italic"/>
            </a:endParaRPr>
          </a:p>
          <a:p>
            <a:pPr marL="0" indent="0">
              <a:buNone/>
            </a:pPr>
            <a:endParaRPr lang="nb-NO" sz="3200" dirty="0">
              <a:solidFill>
                <a:srgbClr val="000000"/>
              </a:solidFill>
              <a:latin typeface="LIHFJI+TimesNewRoman,Italic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nb-NO" sz="3200" dirty="0">
                <a:solidFill>
                  <a:srgbClr val="000000"/>
                </a:solidFill>
                <a:latin typeface="LIHFJI+TimesNewRoman,Italic"/>
              </a:rPr>
              <a:t>I forvaltningen av Ord og sakrament utøver alle menighetsprester et pastoralt lederansvar og </a:t>
            </a:r>
            <a:r>
              <a:rPr lang="nb-NO" sz="3200" dirty="0">
                <a:solidFill>
                  <a:srgbClr val="FF0000"/>
                </a:solidFill>
                <a:latin typeface="LIHFJI+TimesNewRoman,Italic"/>
              </a:rPr>
              <a:t>bidrar til strategisk og åndelig ledelse i og av menigheten</a:t>
            </a:r>
            <a:r>
              <a:rPr lang="nb-NO" sz="3200" dirty="0">
                <a:solidFill>
                  <a:srgbClr val="000000"/>
                </a:solidFill>
                <a:latin typeface="LIHFJI+TimesNewRoman,Italic"/>
              </a:rPr>
              <a:t>.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320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Kirkelig fellesråd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50266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b-NO" sz="2800" dirty="0" smtClean="0"/>
              <a:t>Kirkelig fellesråd utarbeider planer på sine ansvarsområder.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2800" dirty="0" smtClean="0"/>
              <a:t>Kirkeloven § 14: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sz="2400" dirty="0" smtClean="0"/>
              <a:t>«Kirkelig </a:t>
            </a:r>
            <a:r>
              <a:rPr lang="nb-NO" sz="2400" dirty="0"/>
              <a:t>fellesråd skal ivareta administrative og økonomiske oppgaver på vegne av soknene, </a:t>
            </a:r>
            <a:r>
              <a:rPr lang="nb-NO" sz="2400" dirty="0">
                <a:solidFill>
                  <a:srgbClr val="FF0000"/>
                </a:solidFill>
              </a:rPr>
              <a:t>utarbeide mål og planer for den kirkelige virksomhet i kommunen</a:t>
            </a:r>
            <a:r>
              <a:rPr lang="nb-NO" sz="2400" dirty="0"/>
              <a:t>, fremme samarbeid mellom menighetsrådene og ivareta soknenes interesser i forhold til kommunen</a:t>
            </a:r>
            <a:r>
              <a:rPr lang="nb-NO" sz="2400" dirty="0" smtClean="0"/>
              <a:t>.»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b-NO" sz="2000" dirty="0" smtClean="0"/>
              <a:t>Dette gjelder mål og planer som skal understøtte de planene som menighetsrådet vedtar.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b-NO" sz="2000" dirty="0" smtClean="0"/>
              <a:t>Det er menighetsrådet som vedtar planen for den kristelige virksomheten i soknet.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b-NO" sz="2000" dirty="0" smtClean="0"/>
              <a:t>Fellesrådet har ansvar for økonomiplaner i dialog med planene menighetsrådet utarbeider.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37542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6600" dirty="0" smtClean="0"/>
              <a:t>Samarbeid mellom menighetsråd og ansatte om planer for menighetsarbeidet</a:t>
            </a:r>
            <a:endParaRPr lang="nb-NO" sz="660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nb-NO" dirty="0" smtClean="0"/>
          </a:p>
          <a:p>
            <a:endParaRPr lang="nb-NO" dirty="0"/>
          </a:p>
          <a:p>
            <a:pPr algn="ctr"/>
            <a:r>
              <a:rPr lang="nb-NO" sz="3600" b="1" dirty="0" smtClean="0">
                <a:solidFill>
                  <a:schemeClr val="tx1"/>
                </a:solidFill>
              </a:rPr>
              <a:t>Eksempel fra Randaberg menighet</a:t>
            </a:r>
            <a:endParaRPr lang="nb-NO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77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">
  <a:themeElements>
    <a:clrScheme name="Retrospek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246</TotalTime>
  <Words>331</Words>
  <Application>Microsoft Office PowerPoint</Application>
  <PresentationFormat>Widescreen</PresentationFormat>
  <Paragraphs>74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LIHFJI+TimesNewRoman,Italic</vt:lpstr>
      <vt:lpstr>Wingdings</vt:lpstr>
      <vt:lpstr>Retrospekt</vt:lpstr>
      <vt:lpstr>Samarbeid mellom menighetsråd og ansatte om planer for menighetsarbeidet</vt:lpstr>
      <vt:lpstr>Menighetsrådets formålsparagraf</vt:lpstr>
      <vt:lpstr>Menighetene er forskjellige !</vt:lpstr>
      <vt:lpstr>Hva vil vi gjøre i vårt sokn?</vt:lpstr>
      <vt:lpstr>Hvem gjør jobben?</vt:lpstr>
      <vt:lpstr>Rammebetingelser</vt:lpstr>
      <vt:lpstr>Soknepresten</vt:lpstr>
      <vt:lpstr>Kirkelig fellesråd</vt:lpstr>
      <vt:lpstr>Samarbeid mellom menighetsråd og ansatte om planer for menighetsarbeidet</vt:lpstr>
    </vt:vector>
  </TitlesOfParts>
  <Company>Kirkepartner IKT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Samarbeid mellom menighetsråd og ansatte om planer for menighetsarbeidet</dc:title>
  <dc:creator>Gunnar Rønnestad</dc:creator>
  <cp:lastModifiedBy>Tove Marie Sortland</cp:lastModifiedBy>
  <cp:revision>15</cp:revision>
  <cp:lastPrinted>2018-01-19T14:23:11Z</cp:lastPrinted>
  <dcterms:created xsi:type="dcterms:W3CDTF">2018-01-19T10:38:40Z</dcterms:created>
  <dcterms:modified xsi:type="dcterms:W3CDTF">2018-01-25T07:46:42Z</dcterms:modified>
</cp:coreProperties>
</file>