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0" r:id="rId2"/>
    <p:sldMasterId id="2147483763" r:id="rId3"/>
    <p:sldMasterId id="2147483775" r:id="rId4"/>
    <p:sldMasterId id="2147483786" r:id="rId5"/>
  </p:sldMasterIdLst>
  <p:notesMasterIdLst>
    <p:notesMasterId r:id="rId36"/>
  </p:notesMasterIdLst>
  <p:handoutMasterIdLst>
    <p:handoutMasterId r:id="rId37"/>
  </p:handoutMasterIdLst>
  <p:sldIdLst>
    <p:sldId id="286" r:id="rId6"/>
    <p:sldId id="293" r:id="rId7"/>
    <p:sldId id="288" r:id="rId8"/>
    <p:sldId id="289" r:id="rId9"/>
    <p:sldId id="290" r:id="rId10"/>
    <p:sldId id="291" r:id="rId11"/>
    <p:sldId id="292" r:id="rId12"/>
    <p:sldId id="257" r:id="rId13"/>
    <p:sldId id="258" r:id="rId14"/>
    <p:sldId id="259" r:id="rId15"/>
    <p:sldId id="267" r:id="rId16"/>
    <p:sldId id="266" r:id="rId17"/>
    <p:sldId id="268" r:id="rId18"/>
    <p:sldId id="269" r:id="rId19"/>
    <p:sldId id="277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1314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46D60-FF99-7847-8CB9-28F619AA5BBC}" type="doc">
      <dgm:prSet loTypeId="urn:microsoft.com/office/officeart/2005/8/layout/venn3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b-NO"/>
        </a:p>
      </dgm:t>
    </dgm:pt>
    <dgm:pt modelId="{3AB659D9-D8BD-844B-B7A4-8820BC9C1277}">
      <dgm:prSet phldrT="[Tekst]"/>
      <dgm:spPr/>
      <dgm:t>
        <a:bodyPr/>
        <a:lstStyle/>
        <a:p>
          <a:r>
            <a:rPr lang="nb-NO" dirty="0" smtClean="0"/>
            <a:t>Misjonale </a:t>
          </a:r>
          <a:r>
            <a:rPr lang="nb-NO" b="1" dirty="0" smtClean="0"/>
            <a:t>MULIGHETER</a:t>
          </a:r>
          <a:endParaRPr lang="nb-NO" b="1" dirty="0"/>
        </a:p>
      </dgm:t>
    </dgm:pt>
    <dgm:pt modelId="{22135EDF-545A-734A-943E-E0EF9F65A229}" type="parTrans" cxnId="{4E400D59-2E60-ED47-BA63-069A32FFF502}">
      <dgm:prSet/>
      <dgm:spPr/>
      <dgm:t>
        <a:bodyPr/>
        <a:lstStyle/>
        <a:p>
          <a:endParaRPr lang="nb-NO"/>
        </a:p>
      </dgm:t>
    </dgm:pt>
    <dgm:pt modelId="{A8B86A2D-0533-4D4A-B89F-3E61A422BD2A}" type="sibTrans" cxnId="{4E400D59-2E60-ED47-BA63-069A32FFF502}">
      <dgm:prSet/>
      <dgm:spPr/>
      <dgm:t>
        <a:bodyPr/>
        <a:lstStyle/>
        <a:p>
          <a:endParaRPr lang="nb-NO"/>
        </a:p>
      </dgm:t>
    </dgm:pt>
    <dgm:pt modelId="{57BD3E36-E862-EC4B-A7EF-E60CB6A3F480}">
      <dgm:prSet phldrT="[Tekst]"/>
      <dgm:spPr/>
      <dgm:t>
        <a:bodyPr/>
        <a:lstStyle/>
        <a:p>
          <a:r>
            <a:rPr lang="nb-NO" dirty="0" smtClean="0"/>
            <a:t>Misjonalt    </a:t>
          </a:r>
          <a:r>
            <a:rPr lang="nb-NO" b="1" dirty="0" smtClean="0"/>
            <a:t>LIV</a:t>
          </a:r>
          <a:endParaRPr lang="nb-NO" b="1" dirty="0"/>
        </a:p>
      </dgm:t>
    </dgm:pt>
    <dgm:pt modelId="{73691B83-4C99-8840-A851-9C365069A71F}" type="parTrans" cxnId="{D3E69827-E6FE-8046-A99A-661CEBBFEEB2}">
      <dgm:prSet/>
      <dgm:spPr/>
      <dgm:t>
        <a:bodyPr/>
        <a:lstStyle/>
        <a:p>
          <a:endParaRPr lang="nb-NO"/>
        </a:p>
      </dgm:t>
    </dgm:pt>
    <dgm:pt modelId="{2974C374-898E-1A4D-860D-967192A6E27D}" type="sibTrans" cxnId="{D3E69827-E6FE-8046-A99A-661CEBBFEEB2}">
      <dgm:prSet/>
      <dgm:spPr/>
      <dgm:t>
        <a:bodyPr/>
        <a:lstStyle/>
        <a:p>
          <a:endParaRPr lang="nb-NO"/>
        </a:p>
      </dgm:t>
    </dgm:pt>
    <dgm:pt modelId="{8AC411BD-E6B9-6048-9A1D-88DE4E424EEC}">
      <dgm:prSet phldrT="[Tekst]"/>
      <dgm:spPr/>
      <dgm:t>
        <a:bodyPr/>
        <a:lstStyle/>
        <a:p>
          <a:r>
            <a:rPr lang="nb-NO" dirty="0" smtClean="0"/>
            <a:t>Misjonale </a:t>
          </a:r>
          <a:r>
            <a:rPr lang="nb-NO" b="1" dirty="0" smtClean="0"/>
            <a:t>FELLESSKAP</a:t>
          </a:r>
          <a:endParaRPr lang="nb-NO" b="1" dirty="0"/>
        </a:p>
      </dgm:t>
    </dgm:pt>
    <dgm:pt modelId="{737F21B9-4058-EC40-9A7D-D3BA6D3ACF1E}" type="parTrans" cxnId="{FE83BC8B-311D-4C45-BAC2-FA93D37C1659}">
      <dgm:prSet/>
      <dgm:spPr/>
      <dgm:t>
        <a:bodyPr/>
        <a:lstStyle/>
        <a:p>
          <a:endParaRPr lang="nb-NO"/>
        </a:p>
      </dgm:t>
    </dgm:pt>
    <dgm:pt modelId="{B83A71CE-EFA4-164E-8809-A9A2FCB53A3B}" type="sibTrans" cxnId="{FE83BC8B-311D-4C45-BAC2-FA93D37C1659}">
      <dgm:prSet/>
      <dgm:spPr/>
      <dgm:t>
        <a:bodyPr/>
        <a:lstStyle/>
        <a:p>
          <a:endParaRPr lang="nb-NO"/>
        </a:p>
      </dgm:t>
    </dgm:pt>
    <dgm:pt modelId="{33825CDF-DC83-384F-A444-EC9E811C4891}">
      <dgm:prSet phldrT="[Tekst]"/>
      <dgm:spPr/>
      <dgm:t>
        <a:bodyPr/>
        <a:lstStyle/>
        <a:p>
          <a:r>
            <a:rPr lang="nb-NO" dirty="0" smtClean="0"/>
            <a:t>Misjonal </a:t>
          </a:r>
          <a:r>
            <a:rPr lang="nb-NO" b="1" dirty="0" smtClean="0"/>
            <a:t>LEDELSE</a:t>
          </a:r>
          <a:endParaRPr lang="nb-NO" b="1" dirty="0"/>
        </a:p>
      </dgm:t>
    </dgm:pt>
    <dgm:pt modelId="{4D3AF409-CC05-B84C-A4EF-61684205B8AE}" type="parTrans" cxnId="{3E9ECA56-F741-1D47-9B25-C3E48A6A966A}">
      <dgm:prSet/>
      <dgm:spPr/>
      <dgm:t>
        <a:bodyPr/>
        <a:lstStyle/>
        <a:p>
          <a:endParaRPr lang="nb-NO"/>
        </a:p>
      </dgm:t>
    </dgm:pt>
    <dgm:pt modelId="{01F4937E-83FD-414B-AA66-A173BE1FC470}" type="sibTrans" cxnId="{3E9ECA56-F741-1D47-9B25-C3E48A6A966A}">
      <dgm:prSet/>
      <dgm:spPr/>
      <dgm:t>
        <a:bodyPr/>
        <a:lstStyle/>
        <a:p>
          <a:endParaRPr lang="nb-NO"/>
        </a:p>
      </dgm:t>
    </dgm:pt>
    <dgm:pt modelId="{0BF8830B-CAE7-B146-8098-C2736E9E68F4}" type="pres">
      <dgm:prSet presAssocID="{56946D60-FF99-7847-8CB9-28F619AA5B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E340E5DC-459C-7E4A-99AC-EDB46518A65B}" type="pres">
      <dgm:prSet presAssocID="{3AB659D9-D8BD-844B-B7A4-8820BC9C1277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C4060F7-888F-604F-BCB7-CE645A5CDB76}" type="pres">
      <dgm:prSet presAssocID="{A8B86A2D-0533-4D4A-B89F-3E61A422BD2A}" presName="space" presStyleCnt="0"/>
      <dgm:spPr/>
    </dgm:pt>
    <dgm:pt modelId="{1B88ACB2-B3D3-2E4E-BA1A-69CC72045AEF}" type="pres">
      <dgm:prSet presAssocID="{57BD3E36-E862-EC4B-A7EF-E60CB6A3F480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5894F90-5BD3-3349-BA08-B275F4F2F5B9}" type="pres">
      <dgm:prSet presAssocID="{2974C374-898E-1A4D-860D-967192A6E27D}" presName="space" presStyleCnt="0"/>
      <dgm:spPr/>
    </dgm:pt>
    <dgm:pt modelId="{2EDAF1B9-380E-DB4A-A532-B7F664E7DC2A}" type="pres">
      <dgm:prSet presAssocID="{8AC411BD-E6B9-6048-9A1D-88DE4E424EE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9902133-2A79-0449-8D1C-1F7527E47718}" type="pres">
      <dgm:prSet presAssocID="{B83A71CE-EFA4-164E-8809-A9A2FCB53A3B}" presName="space" presStyleCnt="0"/>
      <dgm:spPr/>
    </dgm:pt>
    <dgm:pt modelId="{66941896-1F15-C349-846E-14E8C0454DEA}" type="pres">
      <dgm:prSet presAssocID="{33825CDF-DC83-384F-A444-EC9E811C4891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1C34BC5D-6AD8-4A2C-A179-374D2A5A7846}" type="presOf" srcId="{56946D60-FF99-7847-8CB9-28F619AA5BBC}" destId="{0BF8830B-CAE7-B146-8098-C2736E9E68F4}" srcOrd="0" destOrd="0" presId="urn:microsoft.com/office/officeart/2005/8/layout/venn3"/>
    <dgm:cxn modelId="{BDE61EE5-8552-4CB1-842A-B2256511E17B}" type="presOf" srcId="{33825CDF-DC83-384F-A444-EC9E811C4891}" destId="{66941896-1F15-C349-846E-14E8C0454DEA}" srcOrd="0" destOrd="0" presId="urn:microsoft.com/office/officeart/2005/8/layout/venn3"/>
    <dgm:cxn modelId="{B957B55B-B582-4F2D-8F05-9A2F6C6B6206}" type="presOf" srcId="{8AC411BD-E6B9-6048-9A1D-88DE4E424EEC}" destId="{2EDAF1B9-380E-DB4A-A532-B7F664E7DC2A}" srcOrd="0" destOrd="0" presId="urn:microsoft.com/office/officeart/2005/8/layout/venn3"/>
    <dgm:cxn modelId="{FE83BC8B-311D-4C45-BAC2-FA93D37C1659}" srcId="{56946D60-FF99-7847-8CB9-28F619AA5BBC}" destId="{8AC411BD-E6B9-6048-9A1D-88DE4E424EEC}" srcOrd="2" destOrd="0" parTransId="{737F21B9-4058-EC40-9A7D-D3BA6D3ACF1E}" sibTransId="{B83A71CE-EFA4-164E-8809-A9A2FCB53A3B}"/>
    <dgm:cxn modelId="{B895C62F-809B-4206-8A06-00C54FBD9E90}" type="presOf" srcId="{57BD3E36-E862-EC4B-A7EF-E60CB6A3F480}" destId="{1B88ACB2-B3D3-2E4E-BA1A-69CC72045AEF}" srcOrd="0" destOrd="0" presId="urn:microsoft.com/office/officeart/2005/8/layout/venn3"/>
    <dgm:cxn modelId="{26FAA27E-4F84-4C9F-BC83-515309549FD2}" type="presOf" srcId="{3AB659D9-D8BD-844B-B7A4-8820BC9C1277}" destId="{E340E5DC-459C-7E4A-99AC-EDB46518A65B}" srcOrd="0" destOrd="0" presId="urn:microsoft.com/office/officeart/2005/8/layout/venn3"/>
    <dgm:cxn modelId="{3E9ECA56-F741-1D47-9B25-C3E48A6A966A}" srcId="{56946D60-FF99-7847-8CB9-28F619AA5BBC}" destId="{33825CDF-DC83-384F-A444-EC9E811C4891}" srcOrd="3" destOrd="0" parTransId="{4D3AF409-CC05-B84C-A4EF-61684205B8AE}" sibTransId="{01F4937E-83FD-414B-AA66-A173BE1FC470}"/>
    <dgm:cxn modelId="{4E400D59-2E60-ED47-BA63-069A32FFF502}" srcId="{56946D60-FF99-7847-8CB9-28F619AA5BBC}" destId="{3AB659D9-D8BD-844B-B7A4-8820BC9C1277}" srcOrd="0" destOrd="0" parTransId="{22135EDF-545A-734A-943E-E0EF9F65A229}" sibTransId="{A8B86A2D-0533-4D4A-B89F-3E61A422BD2A}"/>
    <dgm:cxn modelId="{D3E69827-E6FE-8046-A99A-661CEBBFEEB2}" srcId="{56946D60-FF99-7847-8CB9-28F619AA5BBC}" destId="{57BD3E36-E862-EC4B-A7EF-E60CB6A3F480}" srcOrd="1" destOrd="0" parTransId="{73691B83-4C99-8840-A851-9C365069A71F}" sibTransId="{2974C374-898E-1A4D-860D-967192A6E27D}"/>
    <dgm:cxn modelId="{37560103-CFAB-4405-804E-976C005A2324}" type="presParOf" srcId="{0BF8830B-CAE7-B146-8098-C2736E9E68F4}" destId="{E340E5DC-459C-7E4A-99AC-EDB46518A65B}" srcOrd="0" destOrd="0" presId="urn:microsoft.com/office/officeart/2005/8/layout/venn3"/>
    <dgm:cxn modelId="{37B2F1B6-F0AE-43DD-9875-84B1193770C2}" type="presParOf" srcId="{0BF8830B-CAE7-B146-8098-C2736E9E68F4}" destId="{CC4060F7-888F-604F-BCB7-CE645A5CDB76}" srcOrd="1" destOrd="0" presId="urn:microsoft.com/office/officeart/2005/8/layout/venn3"/>
    <dgm:cxn modelId="{A47932D9-716A-42F4-8A1A-AE59BDFFDA80}" type="presParOf" srcId="{0BF8830B-CAE7-B146-8098-C2736E9E68F4}" destId="{1B88ACB2-B3D3-2E4E-BA1A-69CC72045AEF}" srcOrd="2" destOrd="0" presId="urn:microsoft.com/office/officeart/2005/8/layout/venn3"/>
    <dgm:cxn modelId="{CF489219-61C3-45BA-B5D9-1FCA5C5AB1C0}" type="presParOf" srcId="{0BF8830B-CAE7-B146-8098-C2736E9E68F4}" destId="{85894F90-5BD3-3349-BA08-B275F4F2F5B9}" srcOrd="3" destOrd="0" presId="urn:microsoft.com/office/officeart/2005/8/layout/venn3"/>
    <dgm:cxn modelId="{CA98113E-3C71-401E-91A4-A33F5AC557B5}" type="presParOf" srcId="{0BF8830B-CAE7-B146-8098-C2736E9E68F4}" destId="{2EDAF1B9-380E-DB4A-A532-B7F664E7DC2A}" srcOrd="4" destOrd="0" presId="urn:microsoft.com/office/officeart/2005/8/layout/venn3"/>
    <dgm:cxn modelId="{9D1E4B9C-CF7C-428A-9251-EFB5975AB55D}" type="presParOf" srcId="{0BF8830B-CAE7-B146-8098-C2736E9E68F4}" destId="{19902133-2A79-0449-8D1C-1F7527E47718}" srcOrd="5" destOrd="0" presId="urn:microsoft.com/office/officeart/2005/8/layout/venn3"/>
    <dgm:cxn modelId="{4480509B-2642-4592-B16A-97D860488E1F}" type="presParOf" srcId="{0BF8830B-CAE7-B146-8098-C2736E9E68F4}" destId="{66941896-1F15-C349-846E-14E8C0454DE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31394E-A8F2-44E2-B742-B9C2561805AF}" type="datetimeFigureOut">
              <a:rPr lang="en-US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EF820F-1C23-4900-BA15-C0A8B41B64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82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7A828-5C40-456C-8855-C4A828A43971}" type="datetimeFigureOut">
              <a:rPr lang="en-US"/>
              <a:pPr/>
              <a:t>5/6/2016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5E9BB6-9F40-4A5E-9628-252695FDE8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30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6288" indent="-296863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93800" indent="-238125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71638" indent="-238125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51063" indent="-238125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08263" indent="-238125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65463" indent="-238125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22663" indent="-238125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79863" indent="-238125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525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996E9-F3AC-4CB3-8D76-DDC82CAE5C0E}" type="slidenum">
              <a:rPr kumimoji="0" lang="nb-NO" altLang="nb-NO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pPr marL="0" marR="0" lvl="0" indent="0" defTabSz="9525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altLang="nb-NO" sz="13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b-NO" altLang="nb-NO" smtClean="0">
                <a:latin typeface="Arial" pitchFamily="34" charset="0"/>
              </a:rPr>
              <a:t>Et forsøk på en definisjon (HH): </a:t>
            </a:r>
          </a:p>
          <a:p>
            <a:pPr eaLnBrk="1" hangingPunct="1"/>
            <a:endParaRPr lang="nb-NO" altLang="nb-NO" smtClean="0">
              <a:latin typeface="Arial" pitchFamily="34" charset="0"/>
            </a:endParaRPr>
          </a:p>
          <a:p>
            <a:pPr eaLnBrk="1" hangingPunct="1"/>
            <a:r>
              <a:rPr lang="nb-NO" altLang="nb-NO" smtClean="0">
                <a:latin typeface="Arial" pitchFamily="34" charset="0"/>
              </a:rPr>
              <a:t>Kommentar:</a:t>
            </a:r>
          </a:p>
          <a:p>
            <a:pPr eaLnBrk="1" hangingPunct="1"/>
            <a:r>
              <a:rPr lang="nb-NO" altLang="nb-NO" smtClean="0">
                <a:latin typeface="Arial" pitchFamily="34" charset="0"/>
              </a:rPr>
              <a:t> ”Et målrettet arbeid” betyr at det må være et tilrettelagt, systematisk arbeid der en inviterer personer i menigheten inn i en åpen prosess for å få en helhetlig forståelse av hva det vil si å være menighet, forståelse av menighetens kontekst og oppdrag (se det som sies nedenfor/senere om hva som bør prege prosessen).</a:t>
            </a:r>
          </a:p>
          <a:p>
            <a:pPr eaLnBrk="1" hangingPunct="1"/>
            <a:endParaRPr lang="nb-NO" altLang="nb-NO" smtClean="0">
              <a:latin typeface="Arial" pitchFamily="34" charset="0"/>
            </a:endParaRPr>
          </a:p>
          <a:p>
            <a:pPr eaLnBrk="1" hangingPunct="1"/>
            <a:r>
              <a:rPr lang="nb-NO" altLang="nb-NO" smtClean="0">
                <a:latin typeface="Arial" pitchFamily="34" charset="0"/>
              </a:rPr>
              <a:t>”er kalt til …” viser til at menigheten har et oppdrag som kommer utenfra den selv. Menigheten har en ”mission” – et oppdrag i verden.</a:t>
            </a:r>
          </a:p>
          <a:p>
            <a:pPr eaLnBrk="1" hangingPunct="1"/>
            <a:endParaRPr lang="nb-NO" altLang="nb-NO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65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smtClean="0">
              <a:latin typeface="Arial" pitchFamily="34" charset="0"/>
            </a:endParaRPr>
          </a:p>
        </p:txBody>
      </p:sp>
      <p:sp>
        <p:nvSpPr>
          <p:cNvPr id="7168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825" indent="-225425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7025" indent="-225425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4225" indent="-225425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14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86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58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30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080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11121-D09E-42B5-84AF-51B3C1B92ED6}" type="slidenum">
              <a:rPr kumimoji="0" lang="nb-NO" altLang="nb-NO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pPr marL="0" marR="0" lvl="0" indent="0" defTabSz="9080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altLang="nb-NO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3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513E5-884D-41E8-8576-64E2BCEBD5AC}" type="slidenum">
              <a:rPr kumimoji="0" lang="nb-NO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nb-NO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67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HS_PP_bakgrund_lilla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5F739-BB27-4EF4-BF75-4CA569376D48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Misjonshøgskolen Misjonsmarka 12, NO-4024 Stavanger    Tel: +47 51 51 62 10    fax: +47 51 51 62 25    e-mail: post@mhs.no    www.mhs.no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D8FB8-70D1-4701-8122-95D5D93206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52146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24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52146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A8AC56-A8FB-4666-8365-6F0A3CA221CE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Misjonshøgskolen Misjonsmarka 12, NO-4024 Stavanger    Tel: +47 51 51 62 10    fax: +47 51 51 62 25    e-mail: post@mhs.no    www.mhs.no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8D9E2-DCE6-413C-9605-CED4BB0B8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/>
          <a:lstStyle>
            <a:lvl1pPr algn="l">
              <a:defRPr sz="2800"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80882"/>
            <a:ext cx="4101353" cy="42183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2981251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D8130-A064-4208-9314-D2D257216BEC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Misjonshøgskolen Misjonsmarka 12, NO-4024 Stavanger    Tel: +47 51 51 62 10    fax: +47 51 51 62 25    e-mail: post@mhs.no    www.mhs.no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54EF1-36AE-466B-97B6-A113AE273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770188"/>
            <a:ext cx="4717676" cy="30266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8"/>
            <a:ext cx="3429093" cy="302668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1B54FD-1A6F-4F10-ABE8-17FF21DE0CF7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Misjonshøgskolen Misjonsmarka 12, NO-4024 Stavanger    Tel: +47 51 51 62 10    fax: +47 51 51 62 25    e-mail: post@mhs.no    www.mhs.no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BBD5-3275-48B0-9C4B-8E84521B55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/>
          <a:lstStyle>
            <a:lvl1pPr algn="l">
              <a:defRPr sz="2800" b="0">
                <a:solidFill>
                  <a:srgbClr val="5F0EAA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295954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680882"/>
            <a:ext cx="3671047" cy="4115987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6AA49D5-45FD-4CDB-A55D-2C6A51CD468D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Misjonshøgskolen Misjonsmarka 12, NO-4024 Stavanger    Tel: +47 51 51 62 10    fax: +47 51 51 62 25    e-mail: post@mhs.no    www.mhs.no 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AC3C23-4E3E-4E32-BF4F-5E7793FD33DC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Misjonshøgskolen Misjonsmarka 12, NO-4024 Stavanger    Tel: +47 51 51 62 10    fax: +47 51 51 62 25    e-mail: post@mhs.no    www.mhs.no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3C627-1A4D-4169-8CB3-674F8F57EC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10A46-95A7-4E5E-AFD0-741940F842DC}" type="datetimeFigureOut">
              <a:rPr lang="nb-NO" smtClean="0"/>
              <a:t>06.05.2016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0B3168-E838-4831-AE93-E3F3A1577E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4816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10A46-95A7-4E5E-AFD0-741940F842DC}" type="datetimeFigureOut">
              <a:rPr lang="nb-NO" smtClean="0"/>
              <a:t>06.05.2016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0B3168-E838-4831-AE93-E3F3A1577E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9276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10A46-95A7-4E5E-AFD0-741940F842DC}" type="datetimeFigureOut">
              <a:rPr lang="nb-NO" smtClean="0"/>
              <a:t>06.05.2016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0B3168-E838-4831-AE93-E3F3A1577E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9445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10A46-95A7-4E5E-AFD0-741940F842DC}" type="datetimeFigureOut">
              <a:rPr lang="nb-NO" smtClean="0"/>
              <a:t>06.05.2016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0B3168-E838-4831-AE93-E3F3A1577E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6378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10A46-95A7-4E5E-AFD0-741940F842DC}" type="datetimeFigureOut">
              <a:rPr lang="nb-NO" smtClean="0"/>
              <a:t>06.05.2016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0B3168-E838-4831-AE93-E3F3A1577E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89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HS_PP_bakgrund_lilla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DB7CD-3895-4784-89E9-E71A85B12E84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Misjonshøgskolen Misjonsmarka 12, NO-4024 Stavanger    Tel: +47 51 51 62 10    fax: +47 51 51 62 25    e-mail: post@mhs.no    www.mhs.no 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B3A0E-B0F8-40B3-8CCD-5B5189812A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10A46-95A7-4E5E-AFD0-741940F842DC}" type="datetimeFigureOut">
              <a:rPr lang="nb-NO" smtClean="0"/>
              <a:t>06.05.2016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0B3168-E838-4831-AE93-E3F3A1577E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8473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10A46-95A7-4E5E-AFD0-741940F842DC}" type="datetimeFigureOut">
              <a:rPr lang="nb-NO" smtClean="0"/>
              <a:t>06.05.2016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0B3168-E838-4831-AE93-E3F3A1577E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1020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10A46-95A7-4E5E-AFD0-741940F842DC}" type="datetimeFigureOut">
              <a:rPr lang="nb-NO" smtClean="0"/>
              <a:t>06.05.2016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0B3168-E838-4831-AE93-E3F3A1577E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984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10A46-95A7-4E5E-AFD0-741940F842DC}" type="datetimeFigureOut">
              <a:rPr lang="nb-NO" smtClean="0"/>
              <a:t>06.05.2016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0B3168-E838-4831-AE93-E3F3A1577E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412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10A46-95A7-4E5E-AFD0-741940F842DC}" type="datetimeFigureOut">
              <a:rPr lang="nb-NO" smtClean="0"/>
              <a:t>06.05.2016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0B3168-E838-4831-AE93-E3F3A1577E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4397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10A46-95A7-4E5E-AFD0-741940F842DC}" type="datetimeFigureOut">
              <a:rPr lang="nb-NO" smtClean="0"/>
              <a:t>06.05.2016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0B3168-E838-4831-AE93-E3F3A1577E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710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innhold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9" y="1877009"/>
            <a:ext cx="9132008" cy="1033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73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4CC66-EFBD-4B05-B50D-FE908A8F855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9896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/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nb-NO" altLang="nb-NO" sz="2250" dirty="0" smtClean="0">
                <a:latin typeface="Calibri" pitchFamily="34" charset="0"/>
              </a:rPr>
              <a:t> </a:t>
            </a:r>
            <a:r>
              <a:rPr lang="nn-NO" altLang="nb-NO" sz="2250" dirty="0" smtClean="0">
                <a:latin typeface="Calibri" pitchFamily="34" charset="0"/>
              </a:rPr>
              <a:t>Første nivå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298107" y="1052736"/>
            <a:ext cx="54726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nb-NO" altLang="nb-NO" sz="1050" b="1" cap="none" spc="0" baseline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Viner Hand ITC" panose="03070502030502020203" pitchFamily="66" charset="0"/>
              </a:rPr>
              <a:t>NaMu</a:t>
            </a:r>
            <a:endParaRPr lang="nb-NO" altLang="nb-NO" sz="1050" b="1" cap="none" spc="0" baseline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Viner Hand ITC" panose="03070502030502020203" pitchFamily="66" charset="0"/>
            </a:endParaRPr>
          </a:p>
          <a:p>
            <a:pPr algn="ctr">
              <a:defRPr/>
            </a:pPr>
            <a:r>
              <a:rPr lang="nb-NO" altLang="nb-NO" sz="1050" b="1" cap="none" spc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Viner Hand ITC" panose="03070502030502020203" pitchFamily="66" charset="0"/>
              </a:rPr>
              <a:t>Norge</a:t>
            </a:r>
            <a:endParaRPr lang="nb-NO" sz="1050" b="1" cap="none" spc="0" baseline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42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D334B-CB4A-4425-A075-1235BB30BC5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0081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DC064A-D242-4216-8C50-CCF8720C69A9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Misjonshøgskolen Misjonsmarka 12, NO-4024 Stavanger    Tel: +47 51 51 62 10    fax: +47 51 51 62 25    e-mail: post@mhs.no    www.mhs.no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D214E-F7BB-468E-9690-8CC3574106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692275" y="1981200"/>
            <a:ext cx="348615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30826" y="1981200"/>
            <a:ext cx="3487738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0F247-39A0-47B1-9B17-11D60796BD5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85500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C671-18EB-4F4D-AA31-C30EF12A2E7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54858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58F6F-1056-48AF-86FC-915937AFA9C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01922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9F9E3-2F10-47EF-AC83-BEA6C6992CA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25620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C617-8A5F-4C0E-AF37-49552F23204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11069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2221-EE6A-4F06-8DBE-FE52955051D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31994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4EFDE-1B90-4877-9A06-6050A5A3523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54546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037389" y="609600"/>
            <a:ext cx="1781175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692276" y="609600"/>
            <a:ext cx="5192713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E0B11-D993-4845-88C0-D9ECD004418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2420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7CBF1-D0FC-424D-883B-3A6BBEF11989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205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B7259-24E3-4AA4-AA5F-BEE7F1D146FF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0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831945"/>
            <a:ext cx="6591300" cy="1371600"/>
          </a:xfrm>
        </p:spPr>
        <p:txBody>
          <a:bodyPr/>
          <a:lstStyle>
            <a:lvl1pPr algn="r">
              <a:defRPr sz="4800" b="0" cap="none" baseline="0"/>
            </a:lvl1pPr>
          </a:lstStyle>
          <a:p>
            <a:r>
              <a:rPr lang="nb-NO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203545"/>
            <a:ext cx="6591300" cy="1066801"/>
          </a:xfrm>
        </p:spPr>
        <p:txBody>
          <a:bodyPr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51714-9A86-4046-9F00-0DADA21A2D32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Misjonshøgskolen Misjonsmarka 12, NO-4024 Stavanger    Tel: +47 51 51 62 10    fax: +47 51 51 62 25    e-mail: post@mhs.no    www.mhs.no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3358A-C6AA-4C7B-A144-F17DA0FEC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9E00-7F3F-489E-AD19-6F44A6A2B3C9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39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54913-EAF6-48AC-902F-699B97220273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55DC2-9CEB-4E3E-B43F-03DC69652192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94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D7CD9-E411-4F38-8D13-0A5BB207003F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01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5D19A-C917-4E60-B583-0C47DC9C526E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4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n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E0A50-A698-4012-B117-D23B201B9EE5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03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F27C-9BD0-44E1-8220-15311837393E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07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062C5-5640-4382-A1E9-B8CEA999F345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22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F63C-97C7-9744-827D-8141DC3084B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FDA1-BC88-7A4C-94E7-FCB0CC9201A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11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F63C-97C7-9744-827D-8141DC3084B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FDA1-BC88-7A4C-94E7-FCB0CC9201A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8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46AAFC-597F-4EB7-BD6B-5457F15DB46F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Misjonshøgskolen Misjonsmarka 12, NO-4024 Stavanger    Tel: +47 51 51 62 10    fax: +47 51 51 62 25    e-mail: post@mhs.no    www.mhs.no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9AC59-7A46-411D-A9B0-8BFECFDB2A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F63C-97C7-9744-827D-8141DC3084B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FDA1-BC88-7A4C-94E7-FCB0CC9201A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980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F63C-97C7-9744-827D-8141DC3084B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FDA1-BC88-7A4C-94E7-FCB0CC9201A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94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F63C-97C7-9744-827D-8141DC3084B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FDA1-BC88-7A4C-94E7-FCB0CC9201A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01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F63C-97C7-9744-827D-8141DC3084B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FDA1-BC88-7A4C-94E7-FCB0CC9201A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73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F63C-97C7-9744-827D-8141DC3084B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FDA1-BC88-7A4C-94E7-FCB0CC9201A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24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F63C-97C7-9744-827D-8141DC3084B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FDA1-BC88-7A4C-94E7-FCB0CC9201A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28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F63C-97C7-9744-827D-8141DC3084B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FDA1-BC88-7A4C-94E7-FCB0CC9201A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20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F63C-97C7-9744-827D-8141DC3084B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FDA1-BC88-7A4C-94E7-FCB0CC9201A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5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F63C-97C7-9744-827D-8141DC3084B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FDA1-BC88-7A4C-94E7-FCB0CC9201A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1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768169"/>
            <a:ext cx="8308041" cy="30287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D790E-418D-4636-80AA-641115DF7DBC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Misjonshøgskolen Misjonsmarka 12, NO-4024 Stavanger    Tel: +47 51 51 62 10    fax: +47 51 51 62 25    e-mail: post@mhs.no    www.mhs.no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C0F18-FF2F-445F-B920-EC78D4D3FE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7"/>
            <a:ext cx="8308975" cy="3061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D4CA21-5877-4E35-B859-BD0E91A0F479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Misjonshøgskolen Misjonsmarka 12, NO-4024 Stavanger    Tel: +47 51 51 62 10    fax: +47 51 51 62 25    e-mail: post@mhs.no    www.mhs.no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03C52-D84B-4813-976C-09F8632B8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41928-C501-4C8F-9227-969DD1659A99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Misjonshøgskolen Misjonsmarka 12, NO-4024 Stavanger    Tel: +47 51 51 62 10    fax: +47 51 51 62 25    e-mail: post@mhs.no    www.mhs.no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97CE1-65CC-4EE0-B464-518E2F1520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070103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070103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E203EB-EC4C-42D9-90CA-1162147FAAFD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Misjonshøgskolen Misjonsmarka 12, NO-4024 Stavanger    Tel: +47 51 51 62 10    fax: +47 51 51 62 25    e-mail: post@mhs.no    www.mhs.no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84A70-7D92-4851-AD19-3A829BAB35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5925" y="1457325"/>
            <a:ext cx="8308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2770188"/>
            <a:ext cx="83089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454775"/>
            <a:ext cx="1076325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8F509551-074B-4811-BD69-7ACD6E3363D4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350" y="6454775"/>
            <a:ext cx="7424738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Misjonshøgskolen Misjonsmarka 12, NO-4024 Stavanger    Tel: +47 51 51 62 10    fax: +47 51 51 62 25    e-mail: post@mhs.no    www.mhs.no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D484D3C-3726-4721-9361-43C3D1852A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9" r:id="rId13"/>
    <p:sldLayoutId id="2147483746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5F0EAA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F0EAA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F0EAA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F0EAA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F0EAA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F0EAA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F0EAA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F0EAA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F0EAA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rgbClr val="7F7F7F"/>
        </a:buClr>
        <a:buSzPct val="70000"/>
        <a:buFont typeface="Wingdings" pitchFamily="2" charset="2"/>
        <a:buChar char="l"/>
        <a:defRPr sz="2000" kern="1200">
          <a:solidFill>
            <a:srgbClr val="404040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262626"/>
        </a:buClr>
        <a:buSzPct val="70000"/>
        <a:buFont typeface="Wingdings" pitchFamily="2" charset="2"/>
        <a:buChar char="l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rgbClr val="7F7F7F"/>
        </a:buClr>
        <a:buSzPct val="70000"/>
        <a:buFont typeface="Wingdings" pitchFamily="2" charset="2"/>
        <a:buChar char="l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262626"/>
        </a:buClr>
        <a:buSzPct val="70000"/>
        <a:buFont typeface="Wingdings" pitchFamily="2" charset="2"/>
        <a:buChar char="l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7F7F7F"/>
        </a:buClr>
        <a:buSzPct val="70000"/>
        <a:buFont typeface="Wingdings" pitchFamily="2" charset="2"/>
        <a:buChar char="l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pic>
        <p:nvPicPr>
          <p:cNvPr id="7" name="Bilde 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5877272"/>
            <a:ext cx="57753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68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smtClean="0"/>
            </a:lvl1pPr>
          </a:lstStyle>
          <a:p>
            <a:pPr>
              <a:defRPr/>
            </a:pPr>
            <a:fld id="{7FB1493E-1181-4643-BE19-DFE736131B3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1028" name="Freeform 10"/>
          <p:cNvSpPr>
            <a:spLocks/>
          </p:cNvSpPr>
          <p:nvPr userDrawn="1"/>
        </p:nvSpPr>
        <p:spPr bwMode="auto">
          <a:xfrm>
            <a:off x="-317500" y="1066800"/>
            <a:ext cx="1701800" cy="5791200"/>
          </a:xfrm>
          <a:custGeom>
            <a:avLst/>
            <a:gdLst>
              <a:gd name="T0" fmla="*/ 315913 w 1072"/>
              <a:gd name="T1" fmla="*/ 0 h 3648"/>
              <a:gd name="T2" fmla="*/ 1701800 w 1072"/>
              <a:gd name="T3" fmla="*/ 0 h 3648"/>
              <a:gd name="T4" fmla="*/ 914400 w 1072"/>
              <a:gd name="T5" fmla="*/ 5791200 h 3648"/>
              <a:gd name="T6" fmla="*/ 315913 w 1072"/>
              <a:gd name="T7" fmla="*/ 5791200 h 3648"/>
              <a:gd name="T8" fmla="*/ 315913 w 1072"/>
              <a:gd name="T9" fmla="*/ 0 h 3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2"/>
              <a:gd name="T16" fmla="*/ 0 h 3648"/>
              <a:gd name="T17" fmla="*/ 1072 w 1072"/>
              <a:gd name="T18" fmla="*/ 3648 h 3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2" h="3648">
                <a:moveTo>
                  <a:pt x="199" y="0"/>
                </a:moveTo>
                <a:cubicBezTo>
                  <a:pt x="576" y="0"/>
                  <a:pt x="436" y="0"/>
                  <a:pt x="1072" y="0"/>
                </a:cubicBezTo>
                <a:cubicBezTo>
                  <a:pt x="0" y="1816"/>
                  <a:pt x="488" y="3296"/>
                  <a:pt x="576" y="3648"/>
                </a:cubicBezTo>
                <a:cubicBezTo>
                  <a:pt x="387" y="3648"/>
                  <a:pt x="199" y="3648"/>
                  <a:pt x="199" y="3648"/>
                </a:cubicBezTo>
                <a:cubicBezTo>
                  <a:pt x="136" y="3040"/>
                  <a:pt x="199" y="0"/>
                  <a:pt x="199" y="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350"/>
          </a:p>
        </p:txBody>
      </p:sp>
      <p:sp>
        <p:nvSpPr>
          <p:cNvPr id="2" name="Freeform 8"/>
          <p:cNvSpPr>
            <a:spLocks/>
          </p:cNvSpPr>
          <p:nvPr userDrawn="1"/>
        </p:nvSpPr>
        <p:spPr bwMode="auto">
          <a:xfrm>
            <a:off x="-612775" y="-76200"/>
            <a:ext cx="3048000" cy="6943725"/>
          </a:xfrm>
          <a:custGeom>
            <a:avLst/>
            <a:gdLst>
              <a:gd name="T0" fmla="*/ 1096562 w 2888"/>
              <a:gd name="T1" fmla="*/ 6943725 h 4332"/>
              <a:gd name="T2" fmla="*/ 1233765 w 2888"/>
              <a:gd name="T3" fmla="*/ 6943725 h 4332"/>
              <a:gd name="T4" fmla="*/ 3048000 w 2888"/>
              <a:gd name="T5" fmla="*/ 9617 h 4332"/>
              <a:gd name="T6" fmla="*/ 2410537 w 2888"/>
              <a:gd name="T7" fmla="*/ 0 h 4332"/>
              <a:gd name="T8" fmla="*/ 1096562 w 2888"/>
              <a:gd name="T9" fmla="*/ 6943725 h 4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8"/>
              <a:gd name="T16" fmla="*/ 0 h 4332"/>
              <a:gd name="T17" fmla="*/ 2888 w 2888"/>
              <a:gd name="T18" fmla="*/ 4332 h 4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8" h="4332">
                <a:moveTo>
                  <a:pt x="1039" y="4332"/>
                </a:moveTo>
                <a:cubicBezTo>
                  <a:pt x="1104" y="4332"/>
                  <a:pt x="1169" y="4332"/>
                  <a:pt x="1169" y="4332"/>
                </a:cubicBezTo>
                <a:cubicBezTo>
                  <a:pt x="24" y="1606"/>
                  <a:pt x="2888" y="6"/>
                  <a:pt x="2888" y="6"/>
                </a:cubicBezTo>
                <a:lnTo>
                  <a:pt x="2284" y="0"/>
                </a:lnTo>
                <a:cubicBezTo>
                  <a:pt x="2284" y="0"/>
                  <a:pt x="0" y="1910"/>
                  <a:pt x="1039" y="4332"/>
                </a:cubicBezTo>
                <a:close/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dist="38075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1350"/>
          </a:p>
        </p:txBody>
      </p:sp>
      <p:pic>
        <p:nvPicPr>
          <p:cNvPr id="3" name="Picture 11" descr="Trinity-Logo-smal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152400"/>
            <a:ext cx="90328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6" y="609600"/>
            <a:ext cx="7126288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6" y="1981200"/>
            <a:ext cx="71262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04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nn-NO" altLang="nb-NO" sz="2400" b="0">
              <a:solidFill>
                <a:srgbClr val="000000"/>
              </a:solidFill>
              <a:latin typeface="Tahoma" pitchFamily="-105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nn-NO" altLang="nb-NO" sz="2400" b="0">
              <a:solidFill>
                <a:srgbClr val="000000"/>
              </a:solidFill>
              <a:latin typeface="Tahoma" pitchFamily="-105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nn-NO" altLang="nb-NO" sz="2400" b="0">
              <a:solidFill>
                <a:srgbClr val="000000"/>
              </a:solidFill>
              <a:latin typeface="Tahoma" pitchFamily="-105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nn-NO" altLang="nb-NO" sz="2400" b="0">
              <a:solidFill>
                <a:srgbClr val="000000"/>
              </a:solidFill>
              <a:latin typeface="Tahoma" pitchFamily="-105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nn-NO" altLang="nb-NO" sz="2400" b="0">
              <a:solidFill>
                <a:srgbClr val="000000"/>
              </a:solidFill>
              <a:latin typeface="Tahoma" pitchFamily="-105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nn-NO" altLang="nb-NO" sz="2400" b="0">
              <a:solidFill>
                <a:srgbClr val="000000"/>
              </a:solidFill>
              <a:latin typeface="Tahoma" pitchFamily="-105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3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nn-NO" altLang="nb-NO" sz="2400" b="0">
              <a:solidFill>
                <a:srgbClr val="000000"/>
              </a:solidFill>
              <a:latin typeface="Tahoma" pitchFamily="-105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768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Tahoma" pitchFamily="-105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68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Tahoma" pitchFamily="-105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Tahoma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9581CD-351C-449A-A8F0-235404CE4520}" type="slidenum">
              <a:rPr lang="nb-NO" altLang="nb-NO">
                <a:solidFill>
                  <a:srgbClr val="000000"/>
                </a:solidFill>
                <a:ea typeface="ＭＳ Ｐゴシック" pitchFamily="3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nb-NO">
              <a:solidFill>
                <a:srgbClr val="000000"/>
              </a:solidFill>
              <a:ea typeface="ＭＳ Ｐゴシック" pitchFamily="3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814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05" charset="2"/>
        <a:buChar char="n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105" charset="2"/>
        <a:buChar char="n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105" charset="2"/>
        <a:buChar char="n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-105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05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A0F63C-97C7-9744-827D-8141DC3084B7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06.05.2016</a:t>
            </a:fld>
            <a:endParaRPr lang="nb-NO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BBFDA1-BC88-7A4C-94E7-FCB0CC9201AD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553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.no/menighetsutvikling" TargetMode="External"/><Relationship Id="rId2" Type="http://schemas.openxmlformats.org/officeDocument/2006/relationships/hyperlink" Target="mailto:erling.birkedal@mf.no" TargetMode="Externa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genda1.no/" TargetMode="Externa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5944" y="3852049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Menigheter og fellesskap som </a:t>
            </a:r>
            <a:br>
              <a:rPr lang="nb-NO" dirty="0" smtClean="0"/>
            </a:br>
            <a:r>
              <a:rPr lang="nb-NO" dirty="0" smtClean="0"/>
              <a:t>går sammen for å nå ut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339" y="1307342"/>
            <a:ext cx="2851912" cy="2142160"/>
          </a:xfrm>
        </p:spPr>
      </p:pic>
    </p:spTree>
    <p:extLst>
      <p:ext uri="{BB962C8B-B14F-4D97-AF65-F5344CB8AC3E}">
        <p14:creationId xmlns:p14="http://schemas.microsoft.com/office/powerpoint/2010/main" val="32417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15925" y="2182483"/>
            <a:ext cx="8308975" cy="898134"/>
          </a:xfrm>
        </p:spPr>
        <p:txBody>
          <a:bodyPr/>
          <a:lstStyle/>
          <a:p>
            <a:pPr lvl="1" eaLnBrk="1" hangingPunct="1"/>
            <a:r>
              <a:rPr lang="nb-NO" sz="2800" dirty="0" smtClean="0">
                <a:latin typeface="Calvert MT" pitchFamily="18" charset="0"/>
                <a:ea typeface="ＭＳ Ｐゴシック" pitchFamily="34" charset="-128"/>
              </a:rPr>
              <a:t>Fokus er et kurs over 3 dager:</a:t>
            </a:r>
            <a:r>
              <a:rPr lang="nb-NO" dirty="0" smtClean="0">
                <a:latin typeface="Calvert MT" pitchFamily="18" charset="0"/>
                <a:ea typeface="ＭＳ Ｐゴシック" pitchFamily="34" charset="-128"/>
              </a:rPr>
              <a:t/>
            </a:r>
            <a:br>
              <a:rPr lang="nb-NO" dirty="0" smtClean="0">
                <a:latin typeface="Calvert MT" pitchFamily="18" charset="0"/>
                <a:ea typeface="ＭＳ Ｐゴシック" pitchFamily="34" charset="-128"/>
              </a:rPr>
            </a:br>
            <a:r>
              <a:rPr kumimoji="0" lang="nb-NO" b="0" u="none" strike="noStrike" cap="none" normalizeH="0" baseline="0" dirty="0" smtClean="0">
                <a:ln>
                  <a:noFill/>
                </a:ln>
                <a:effectLst/>
                <a:latin typeface="Calvert MT" pitchFamily="18" charset="0"/>
                <a:ea typeface="ＭＳ Ｐゴシック" pitchFamily="34" charset="-128"/>
              </a:rPr>
              <a:t/>
            </a:r>
            <a:br>
              <a:rPr kumimoji="0" lang="nb-NO" b="0" u="none" strike="noStrike" cap="none" normalizeH="0" baseline="0" dirty="0" smtClean="0">
                <a:ln>
                  <a:noFill/>
                </a:ln>
                <a:effectLst/>
                <a:latin typeface="Calvert MT" pitchFamily="18" charset="0"/>
                <a:ea typeface="ＭＳ Ｐゴシック" pitchFamily="34" charset="-128"/>
              </a:rPr>
            </a:br>
            <a:endParaRPr lang="nb-NO" dirty="0" smtClean="0">
              <a:ea typeface="ＭＳ Ｐゴシック" pitchFamily="34" charset="-128"/>
            </a:endParaRP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2"/>
          </p:nvPr>
        </p:nvSpPr>
        <p:spPr>
          <a:xfrm>
            <a:off x="417513" y="2321169"/>
            <a:ext cx="8307387" cy="3476381"/>
          </a:xfrm>
        </p:spPr>
        <p:txBody>
          <a:bodyPr>
            <a:normAutofit/>
          </a:bodyPr>
          <a:lstStyle/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nb-NO" sz="2400" dirty="0" smtClean="0">
                <a:solidFill>
                  <a:schemeClr val="tx1"/>
                </a:solidFill>
                <a:latin typeface="Calvert MT Light" pitchFamily="18" charset="0"/>
              </a:rPr>
              <a:t> Undervisning og refleksjon, alene og i grupper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nb-NO" sz="2400" dirty="0" smtClean="0">
                <a:solidFill>
                  <a:schemeClr val="tx1"/>
                </a:solidFill>
                <a:latin typeface="Calvert MT Light" pitchFamily="18" charset="0"/>
              </a:rPr>
              <a:t> Å prioritere det som fører til utvikling og vekst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nb-NO" sz="2400" dirty="0" smtClean="0">
                <a:solidFill>
                  <a:schemeClr val="tx1"/>
                </a:solidFill>
                <a:latin typeface="Calvert MT Light" pitchFamily="18" charset="0"/>
              </a:rPr>
              <a:t>  At det lokale lederteamet ser mulighetene i sin sammenheng og tar ansvar for å gjennomføre de neste skrittene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  <a:latin typeface="Calvert MT Light" pitchFamily="18" charset="0"/>
              </a:rPr>
              <a:t>  </a:t>
            </a:r>
            <a:r>
              <a:rPr lang="nb-NO" sz="2400" dirty="0" smtClean="0">
                <a:solidFill>
                  <a:schemeClr val="tx1"/>
                </a:solidFill>
                <a:latin typeface="Calvert MT Light" pitchFamily="18" charset="0"/>
              </a:rPr>
              <a:t>Anbefaler en prosess over 2-4 år der kursmaterialet brukes i stab, menighetsråd og blant frivillige</a:t>
            </a:r>
          </a:p>
          <a:p>
            <a:pPr lvl="1">
              <a:spcBef>
                <a:spcPct val="50000"/>
              </a:spcBef>
            </a:pPr>
            <a:endParaRPr lang="nb-NO" sz="2400" dirty="0" smtClean="0">
              <a:solidFill>
                <a:schemeClr val="tx1"/>
              </a:solidFill>
              <a:latin typeface="Calvert MT Light" pitchFamily="18" charset="0"/>
            </a:endParaRP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729F54-7E28-4358-BAA7-400107051417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60350" y="6454775"/>
            <a:ext cx="7424738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1200" dirty="0" smtClean="0">
                <a:latin typeface="Calvert MT Light" pitchFamily="18" charset="0"/>
              </a:rPr>
              <a:t>FOKUS – muligheter i lokalmenigheten</a:t>
            </a:r>
            <a:endParaRPr lang="en-US" sz="1200" dirty="0">
              <a:latin typeface="Calvert MT Light" pitchFamily="18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 rot="10800000">
            <a:off x="0" y="1981141"/>
            <a:ext cx="734739" cy="680056"/>
            <a:chOff x="112091775" y="106002150"/>
            <a:chExt cx="1152000" cy="1242000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 rot="-10800000">
              <a:off x="112091775" y="106002150"/>
              <a:ext cx="1152000" cy="1242000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12091776" y="106020148"/>
              <a:ext cx="252000" cy="252000"/>
            </a:xfrm>
            <a:prstGeom prst="rtTriangle">
              <a:avLst/>
            </a:prstGeom>
            <a:solidFill>
              <a:srgbClr val="7030A0"/>
            </a:solidFill>
            <a:ln w="9525" algn="in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15925" y="2182483"/>
            <a:ext cx="8308975" cy="898134"/>
          </a:xfrm>
        </p:spPr>
        <p:txBody>
          <a:bodyPr/>
          <a:lstStyle/>
          <a:p>
            <a:pPr lvl="1" eaLnBrk="1" hangingPunct="1"/>
            <a:r>
              <a:rPr lang="nb-NO" dirty="0" smtClean="0">
                <a:latin typeface="Calvert MT" pitchFamily="18" charset="0"/>
                <a:ea typeface="ＭＳ Ｐゴシック" pitchFamily="34" charset="-128"/>
              </a:rPr>
              <a:t>Målgruppe:</a:t>
            </a:r>
            <a:br>
              <a:rPr lang="nb-NO" dirty="0" smtClean="0">
                <a:latin typeface="Calvert MT" pitchFamily="18" charset="0"/>
                <a:ea typeface="ＭＳ Ｐゴシック" pitchFamily="34" charset="-128"/>
              </a:rPr>
            </a:br>
            <a:r>
              <a:rPr kumimoji="0" lang="nb-NO" b="0" u="none" strike="noStrike" cap="none" normalizeH="0" baseline="0" dirty="0" smtClean="0">
                <a:ln>
                  <a:noFill/>
                </a:ln>
                <a:effectLst/>
                <a:latin typeface="Calvert MT" pitchFamily="18" charset="0"/>
                <a:ea typeface="ＭＳ Ｐゴシック" pitchFamily="34" charset="-128"/>
              </a:rPr>
              <a:t/>
            </a:r>
            <a:br>
              <a:rPr kumimoji="0" lang="nb-NO" b="0" u="none" strike="noStrike" cap="none" normalizeH="0" baseline="0" dirty="0" smtClean="0">
                <a:ln>
                  <a:noFill/>
                </a:ln>
                <a:effectLst/>
                <a:latin typeface="Calvert MT" pitchFamily="18" charset="0"/>
                <a:ea typeface="ＭＳ Ｐゴシック" pitchFamily="34" charset="-128"/>
              </a:rPr>
            </a:br>
            <a:endParaRPr lang="nb-NO" dirty="0" smtClean="0">
              <a:ea typeface="ＭＳ Ｐゴシック" pitchFamily="34" charset="-128"/>
            </a:endParaRP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2"/>
          </p:nvPr>
        </p:nvSpPr>
        <p:spPr>
          <a:xfrm>
            <a:off x="417513" y="2321169"/>
            <a:ext cx="8307387" cy="3476381"/>
          </a:xfrm>
        </p:spPr>
        <p:txBody>
          <a:bodyPr>
            <a:normAutofit/>
          </a:bodyPr>
          <a:lstStyle/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nb-NO" sz="2400" dirty="0" smtClean="0">
                <a:solidFill>
                  <a:schemeClr val="tx1"/>
                </a:solidFill>
                <a:latin typeface="Calvert MT Light" pitchFamily="18" charset="0"/>
              </a:rPr>
              <a:t>  Stab, menighetsråd og frivillige medarbeidere </a:t>
            </a:r>
          </a:p>
          <a:p>
            <a:pPr lvl="1">
              <a:spcBef>
                <a:spcPct val="50000"/>
              </a:spcBef>
            </a:pPr>
            <a:endParaRPr lang="nb-NO" sz="2400" dirty="0" smtClean="0">
              <a:solidFill>
                <a:schemeClr val="tx1"/>
              </a:solidFill>
              <a:latin typeface="Calvert MT Light" pitchFamily="18" charset="0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nb-NO" sz="2400" dirty="0" smtClean="0">
                <a:solidFill>
                  <a:schemeClr val="tx1"/>
                </a:solidFill>
                <a:latin typeface="Calvert MT Light" pitchFamily="18" charset="0"/>
              </a:rPr>
              <a:t>  Passer for både små og store menigheter, by og land.</a:t>
            </a: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729F54-7E28-4358-BAA7-400107051417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60350" y="6454775"/>
            <a:ext cx="7424738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1200" dirty="0" smtClean="0">
                <a:latin typeface="Calvert MT Light" pitchFamily="18" charset="0"/>
              </a:rPr>
              <a:t>FOKUS – muligheter i lokalmenigheten</a:t>
            </a:r>
            <a:endParaRPr lang="en-US" sz="1200" dirty="0">
              <a:latin typeface="Calvert MT Light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10800000">
            <a:off x="0" y="1981141"/>
            <a:ext cx="734739" cy="680056"/>
            <a:chOff x="112091775" y="106002150"/>
            <a:chExt cx="1152000" cy="1242000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 rot="-10800000">
              <a:off x="112091775" y="106002150"/>
              <a:ext cx="1152000" cy="1242000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12091776" y="106020148"/>
              <a:ext cx="252000" cy="252000"/>
            </a:xfrm>
            <a:prstGeom prst="rtTriangle">
              <a:avLst/>
            </a:prstGeom>
            <a:solidFill>
              <a:srgbClr val="7030A0"/>
            </a:solidFill>
            <a:ln w="9525" algn="in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17513" y="3010619"/>
            <a:ext cx="8308975" cy="898134"/>
          </a:xfrm>
        </p:spPr>
        <p:txBody>
          <a:bodyPr/>
          <a:lstStyle/>
          <a:p>
            <a:pPr lvl="1" eaLnBrk="1" hangingPunct="1"/>
            <a:r>
              <a:rPr lang="nb-NO" dirty="0" smtClean="0">
                <a:latin typeface="Calvert MT" pitchFamily="18" charset="0"/>
                <a:ea typeface="ＭＳ Ｐゴシック" pitchFamily="34" charset="-128"/>
              </a:rPr>
              <a:t/>
            </a:r>
            <a:br>
              <a:rPr lang="nb-NO" dirty="0" smtClean="0">
                <a:latin typeface="Calvert MT" pitchFamily="18" charset="0"/>
                <a:ea typeface="ＭＳ Ｐゴシック" pitchFamily="34" charset="-128"/>
              </a:rPr>
            </a:br>
            <a:r>
              <a:rPr lang="nb-NO" dirty="0" smtClean="0">
                <a:latin typeface="Calvert MT" pitchFamily="18" charset="0"/>
                <a:ea typeface="ＭＳ Ｐゴシック" pitchFamily="34" charset="-128"/>
              </a:rPr>
              <a:t>Veier til vekst </a:t>
            </a:r>
            <a:br>
              <a:rPr lang="nb-NO" dirty="0" smtClean="0">
                <a:latin typeface="Calvert MT" pitchFamily="18" charset="0"/>
                <a:ea typeface="ＭＳ Ｐゴシック" pitchFamily="34" charset="-128"/>
              </a:rPr>
            </a:br>
            <a:r>
              <a:rPr lang="nb-NO" dirty="0" smtClean="0">
                <a:latin typeface="Calvert MT" pitchFamily="18" charset="0"/>
                <a:ea typeface="ＭＳ Ｐゴシック" pitchFamily="34" charset="-128"/>
              </a:rPr>
              <a:t/>
            </a:r>
            <a:br>
              <a:rPr lang="nb-NO" dirty="0" smtClean="0">
                <a:latin typeface="Calvert MT" pitchFamily="18" charset="0"/>
                <a:ea typeface="ＭＳ Ｐゴシック" pitchFamily="34" charset="-128"/>
              </a:rPr>
            </a:br>
            <a:r>
              <a:rPr kumimoji="0" lang="nb-NO" b="0" u="none" strike="noStrike" cap="none" normalizeH="0" baseline="0" dirty="0" smtClean="0">
                <a:ln>
                  <a:noFill/>
                </a:ln>
                <a:effectLst/>
                <a:latin typeface="Calvert MT" pitchFamily="18" charset="0"/>
                <a:ea typeface="ＭＳ Ｐゴシック" pitchFamily="34" charset="-128"/>
              </a:rPr>
              <a:t/>
            </a:r>
            <a:br>
              <a:rPr kumimoji="0" lang="nb-NO" b="0" u="none" strike="noStrike" cap="none" normalizeH="0" baseline="0" dirty="0" smtClean="0">
                <a:ln>
                  <a:noFill/>
                </a:ln>
                <a:effectLst/>
                <a:latin typeface="Calvert MT" pitchFamily="18" charset="0"/>
                <a:ea typeface="ＭＳ Ｐゴシック" pitchFamily="34" charset="-128"/>
              </a:rPr>
            </a:br>
            <a:endParaRPr lang="nb-NO" dirty="0" smtClean="0">
              <a:ea typeface="ＭＳ Ｐゴシック" pitchFamily="34" charset="-128"/>
            </a:endParaRP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2"/>
          </p:nvPr>
        </p:nvSpPr>
        <p:spPr>
          <a:xfrm>
            <a:off x="417513" y="2579298"/>
            <a:ext cx="8307387" cy="32182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nb-NO" sz="1800" dirty="0" smtClean="0">
                <a:latin typeface="Calvert MT Light" pitchFamily="18" charset="0"/>
              </a:rPr>
              <a:t> FORVENTNING</a:t>
            </a:r>
          </a:p>
          <a:p>
            <a:pPr>
              <a:buFont typeface="Wingdings" pitchFamily="2" charset="2"/>
              <a:buChar char="Ø"/>
            </a:pPr>
            <a:r>
              <a:rPr lang="nb-NO" sz="1800" dirty="0" smtClean="0">
                <a:latin typeface="Calvert MT Light" pitchFamily="18" charset="0"/>
              </a:rPr>
              <a:t> MØTEPUNKTER I NÆRMILJØET</a:t>
            </a:r>
          </a:p>
          <a:p>
            <a:pPr>
              <a:buFont typeface="Wingdings" pitchFamily="2" charset="2"/>
              <a:buChar char="Ø"/>
            </a:pPr>
            <a:r>
              <a:rPr lang="nb-NO" sz="1800" dirty="0" smtClean="0">
                <a:latin typeface="Calvert MT Light" pitchFamily="18" charset="0"/>
              </a:rPr>
              <a:t> BUDSKAP</a:t>
            </a:r>
          </a:p>
          <a:p>
            <a:pPr>
              <a:buFont typeface="Wingdings" pitchFamily="2" charset="2"/>
              <a:buChar char="Ø"/>
            </a:pPr>
            <a:r>
              <a:rPr lang="nb-NO" sz="1800" dirty="0" smtClean="0">
                <a:latin typeface="Calvert MT Light" pitchFamily="18" charset="0"/>
              </a:rPr>
              <a:t> INVITASJON</a:t>
            </a:r>
          </a:p>
          <a:p>
            <a:pPr>
              <a:buFont typeface="Wingdings" pitchFamily="2" charset="2"/>
              <a:buChar char="Ø"/>
            </a:pPr>
            <a:endParaRPr lang="nb-NO" sz="1800" dirty="0" smtClean="0">
              <a:latin typeface="Calvert MT Light" pitchFamily="18" charset="0"/>
            </a:endParaRPr>
          </a:p>
          <a:p>
            <a:r>
              <a:rPr lang="nb-NO" sz="1800" dirty="0" smtClean="0">
                <a:latin typeface="Calvert MT Light" pitchFamily="18" charset="0"/>
              </a:rPr>
              <a:t>Gud skaper muligheter – vi må bruke dem!</a:t>
            </a:r>
            <a:endParaRPr lang="nb-NO" sz="1800" dirty="0">
              <a:latin typeface="Calvert MT Light" pitchFamily="18" charset="0"/>
            </a:endParaRP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729F54-7E28-4358-BAA7-400107051417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60350" y="6454775"/>
            <a:ext cx="7424738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1200" dirty="0" smtClean="0">
                <a:latin typeface="Calvert MT Light" pitchFamily="18" charset="0"/>
              </a:rPr>
              <a:t>FOKUS – muligheter i lokalmenigheten</a:t>
            </a:r>
            <a:endParaRPr lang="en-US" sz="1200" dirty="0">
              <a:latin typeface="Calvert MT Light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10800000">
            <a:off x="-367374" y="2150760"/>
            <a:ext cx="734739" cy="680056"/>
            <a:chOff x="112091775" y="106002150"/>
            <a:chExt cx="1152000" cy="1242000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 rot="-10800000">
              <a:off x="112091775" y="106002150"/>
              <a:ext cx="1152000" cy="1242000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12091776" y="106020148"/>
              <a:ext cx="252000" cy="252000"/>
            </a:xfrm>
            <a:prstGeom prst="rtTriangle">
              <a:avLst/>
            </a:prstGeom>
            <a:solidFill>
              <a:srgbClr val="7030A0"/>
            </a:solidFill>
            <a:ln w="9525" algn="in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7A8583-DB51-43A7-88CA-8A059DD9B9C0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60350" y="6454775"/>
            <a:ext cx="7424738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1200" dirty="0" smtClean="0">
                <a:latin typeface="Calvert MT Light" pitchFamily="18" charset="0"/>
              </a:rPr>
              <a:t>FOKUS – muligheter i lokalmenigheten</a:t>
            </a:r>
            <a:endParaRPr lang="en-US" sz="1200" dirty="0">
              <a:latin typeface="Calvert MT Light" pitchFamily="18" charset="0"/>
            </a:endParaRPr>
          </a:p>
        </p:txBody>
      </p:sp>
      <p:sp>
        <p:nvSpPr>
          <p:cNvPr id="6" name="Plassholder for tekst 5"/>
          <p:cNvSpPr txBox="1">
            <a:spLocks noGrp="1"/>
          </p:cNvSpPr>
          <p:nvPr>
            <p:ph type="body" sz="half" idx="2"/>
          </p:nvPr>
        </p:nvSpPr>
        <p:spPr>
          <a:xfrm>
            <a:off x="614108" y="1667250"/>
            <a:ext cx="7291642" cy="309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latin typeface="Calibri Light" pitchFamily="34" charset="0"/>
              </a:rPr>
              <a:t>Kirken står midt i mange spennende og utfordrende endringsprosesser med gudstjeneste, trosopplæring, diakoni, </a:t>
            </a:r>
          </a:p>
          <a:p>
            <a:pPr algn="ctr"/>
            <a:r>
              <a:rPr lang="nb-NO" sz="2800" dirty="0" smtClean="0">
                <a:latin typeface="Calibri Light" pitchFamily="34" charset="0"/>
              </a:rPr>
              <a:t>kirkemusikk og strukturer. </a:t>
            </a:r>
          </a:p>
          <a:p>
            <a:pPr algn="ctr"/>
            <a:r>
              <a:rPr lang="nb-NO" sz="2800" dirty="0" smtClean="0">
                <a:latin typeface="Calibri Light" pitchFamily="34" charset="0"/>
              </a:rPr>
              <a:t>FOKUS gir hjelp til å bruke disse mulighetene til å skape vekst.</a:t>
            </a:r>
            <a:endParaRPr lang="nb-NO" sz="2800" dirty="0">
              <a:latin typeface="Calibri Light" pitchFamily="34" charset="0"/>
            </a:endParaRPr>
          </a:p>
        </p:txBody>
      </p:sp>
      <p:pic>
        <p:nvPicPr>
          <p:cNvPr id="1026" name="Picture 2" descr="barn og unge brosjyr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036" y="4831484"/>
            <a:ext cx="1371602" cy="110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3" name="Picture 9" descr="kirkevalget_2015_profilbilde_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625" y="4842597"/>
            <a:ext cx="1254125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4" name="Picture 10" descr="kirkevalget_2015_profilbilde_0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313" y="4834659"/>
            <a:ext cx="1238250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5" name="Picture 11" descr="kirkevalget_2015_profilbilde_0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5350" y="4831484"/>
            <a:ext cx="124142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6" name="Picture 12" descr="kirkevalget_2015_profilbilde_0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938" y="4833072"/>
            <a:ext cx="1265237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17513" y="3010619"/>
            <a:ext cx="8308975" cy="898134"/>
          </a:xfrm>
        </p:spPr>
        <p:txBody>
          <a:bodyPr/>
          <a:lstStyle/>
          <a:p>
            <a:pPr lvl="1" eaLnBrk="1" hangingPunct="1"/>
            <a:r>
              <a:rPr lang="nb-NO" dirty="0" smtClean="0">
                <a:latin typeface="Calvert MT" pitchFamily="18" charset="0"/>
                <a:ea typeface="ＭＳ Ｐゴシック" pitchFamily="34" charset="-128"/>
              </a:rPr>
              <a:t/>
            </a:r>
            <a:br>
              <a:rPr lang="nb-NO" dirty="0" smtClean="0">
                <a:latin typeface="Calvert MT" pitchFamily="18" charset="0"/>
                <a:ea typeface="ＭＳ Ｐゴシック" pitchFamily="34" charset="-128"/>
              </a:rPr>
            </a:br>
            <a:r>
              <a:rPr lang="nb-NO" dirty="0" smtClean="0">
                <a:latin typeface="Calvert MT" pitchFamily="18" charset="0"/>
                <a:ea typeface="ＭＳ Ｐゴシック" pitchFamily="34" charset="-128"/>
              </a:rPr>
              <a:t>KURS ELLER SMAKEBIT</a:t>
            </a:r>
            <a:br>
              <a:rPr lang="nb-NO" dirty="0" smtClean="0">
                <a:latin typeface="Calvert MT" pitchFamily="18" charset="0"/>
                <a:ea typeface="ＭＳ Ｐゴシック" pitchFamily="34" charset="-128"/>
              </a:rPr>
            </a:br>
            <a:r>
              <a:rPr lang="nb-NO" dirty="0" smtClean="0">
                <a:latin typeface="Calvert MT" pitchFamily="18" charset="0"/>
                <a:ea typeface="ＭＳ Ｐゴシック" pitchFamily="34" charset="-128"/>
              </a:rPr>
              <a:t/>
            </a:r>
            <a:br>
              <a:rPr lang="nb-NO" dirty="0" smtClean="0">
                <a:latin typeface="Calvert MT" pitchFamily="18" charset="0"/>
                <a:ea typeface="ＭＳ Ｐゴシック" pitchFamily="34" charset="-128"/>
              </a:rPr>
            </a:br>
            <a:r>
              <a:rPr kumimoji="0" lang="nb-NO" b="0" u="none" strike="noStrike" cap="none" normalizeH="0" baseline="0" dirty="0" smtClean="0">
                <a:ln>
                  <a:noFill/>
                </a:ln>
                <a:effectLst/>
                <a:latin typeface="Calvert MT" pitchFamily="18" charset="0"/>
                <a:ea typeface="ＭＳ Ｐゴシック" pitchFamily="34" charset="-128"/>
              </a:rPr>
              <a:t/>
            </a:r>
            <a:br>
              <a:rPr kumimoji="0" lang="nb-NO" b="0" u="none" strike="noStrike" cap="none" normalizeH="0" baseline="0" dirty="0" smtClean="0">
                <a:ln>
                  <a:noFill/>
                </a:ln>
                <a:effectLst/>
                <a:latin typeface="Calvert MT" pitchFamily="18" charset="0"/>
                <a:ea typeface="ＭＳ Ｐゴシック" pitchFamily="34" charset="-128"/>
              </a:rPr>
            </a:br>
            <a:endParaRPr lang="nb-NO" dirty="0" smtClean="0">
              <a:ea typeface="ＭＳ Ｐゴシック" pitchFamily="34" charset="-128"/>
            </a:endParaRP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2"/>
          </p:nvPr>
        </p:nvSpPr>
        <p:spPr>
          <a:xfrm>
            <a:off x="417513" y="2579298"/>
            <a:ext cx="8307387" cy="3218252"/>
          </a:xfrm>
        </p:spPr>
        <p:txBody>
          <a:bodyPr>
            <a:normAutofit/>
          </a:bodyPr>
          <a:lstStyle/>
          <a:p>
            <a:r>
              <a:rPr lang="nb-NO" sz="1800" b="1" dirty="0" smtClean="0"/>
              <a:t>NESTE KURS</a:t>
            </a:r>
            <a:endParaRPr lang="nb-NO" sz="1800" dirty="0"/>
          </a:p>
          <a:p>
            <a:r>
              <a:rPr lang="nb-NO" sz="1800" dirty="0"/>
              <a:t> </a:t>
            </a:r>
            <a:r>
              <a:rPr lang="nb-NO" sz="1800" dirty="0" smtClean="0"/>
              <a:t>Se mhs.no/fokus</a:t>
            </a:r>
            <a:endParaRPr lang="nb-NO" sz="1800" b="1" dirty="0" smtClean="0"/>
          </a:p>
          <a:p>
            <a:endParaRPr lang="nb-NO" sz="1800" b="1" dirty="0"/>
          </a:p>
          <a:p>
            <a:r>
              <a:rPr lang="nb-NO" sz="1800" b="1" dirty="0" smtClean="0"/>
              <a:t>”</a:t>
            </a:r>
            <a:r>
              <a:rPr lang="nb-NO" sz="1800" b="1" dirty="0"/>
              <a:t>SMAKEBIT”</a:t>
            </a:r>
            <a:endParaRPr lang="nb-NO" sz="1800" dirty="0"/>
          </a:p>
          <a:p>
            <a:r>
              <a:rPr lang="nb-NO" sz="1800" dirty="0" smtClean="0"/>
              <a:t>Ta </a:t>
            </a:r>
            <a:r>
              <a:rPr lang="nb-NO" sz="1800" dirty="0"/>
              <a:t>kontakt om dere ønsker 3-4 timers </a:t>
            </a:r>
            <a:r>
              <a:rPr lang="nb-NO" sz="1800" dirty="0" smtClean="0"/>
              <a:t>”SMAKEBIT”  </a:t>
            </a:r>
            <a:r>
              <a:rPr lang="nb-NO" sz="1800" dirty="0"/>
              <a:t>av kurset lokalt </a:t>
            </a:r>
            <a:r>
              <a:rPr lang="nb-NO" sz="1800" dirty="0" smtClean="0"/>
              <a:t>eller sammen </a:t>
            </a:r>
            <a:r>
              <a:rPr lang="nb-NO" sz="1800" dirty="0"/>
              <a:t>med en nabo-menighet.</a:t>
            </a:r>
          </a:p>
          <a:p>
            <a:r>
              <a:rPr lang="nb-NO" sz="1800" dirty="0"/>
              <a:t> </a:t>
            </a: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729F54-7E28-4358-BAA7-400107051417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60350" y="6454775"/>
            <a:ext cx="7424738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1200" dirty="0" smtClean="0">
                <a:latin typeface="Calvert MT Light" pitchFamily="18" charset="0"/>
              </a:rPr>
              <a:t>FOKUS – muligheter i lokalmenigheten</a:t>
            </a:r>
            <a:endParaRPr lang="en-US" sz="1200" dirty="0">
              <a:latin typeface="Calvert MT Light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10800000">
            <a:off x="-367374" y="2150760"/>
            <a:ext cx="734739" cy="680056"/>
            <a:chOff x="112091775" y="106002150"/>
            <a:chExt cx="1152000" cy="1242000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 rot="-10800000">
              <a:off x="112091775" y="106002150"/>
              <a:ext cx="1152000" cy="1242000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12091776" y="106020148"/>
              <a:ext cx="252000" cy="252000"/>
            </a:xfrm>
            <a:prstGeom prst="rtTriangle">
              <a:avLst/>
            </a:prstGeom>
            <a:solidFill>
              <a:srgbClr val="7030A0"/>
            </a:solidFill>
            <a:ln w="9525" algn="in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021" y="365420"/>
            <a:ext cx="2640467" cy="26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137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b-NO" altLang="nb-NO" smtClean="0"/>
          </a:p>
        </p:txBody>
      </p:sp>
      <p:sp>
        <p:nvSpPr>
          <p:cNvPr id="14339" name="Undertit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nb-NO" altLang="nb-NO" smtClean="0"/>
          </a:p>
        </p:txBody>
      </p:sp>
      <p:pic>
        <p:nvPicPr>
          <p:cNvPr id="1536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950" y="5802313"/>
            <a:ext cx="57753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Bilde 4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20324"/>
            <a:ext cx="9144000" cy="978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576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Mål</a:t>
            </a:r>
            <a:endParaRPr lang="nb-NO" sz="31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3816425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prstClr val="black"/>
                </a:solidFill>
              </a:rPr>
              <a:t>MUV </a:t>
            </a:r>
            <a:r>
              <a:rPr lang="nb-NO" b="1" dirty="0" smtClean="0">
                <a:solidFill>
                  <a:prstClr val="black"/>
                </a:solidFill>
              </a:rPr>
              <a:t>vil </a:t>
            </a:r>
            <a:r>
              <a:rPr lang="nb-NO" dirty="0" smtClean="0">
                <a:solidFill>
                  <a:prstClr val="black"/>
                </a:solidFill>
              </a:rPr>
              <a:t>legge </a:t>
            </a:r>
            <a:r>
              <a:rPr lang="nb-NO" dirty="0">
                <a:solidFill>
                  <a:prstClr val="black"/>
                </a:solidFill>
              </a:rPr>
              <a:t>til rette for en systematisk </a:t>
            </a:r>
            <a:r>
              <a:rPr lang="nb-NO" dirty="0" smtClean="0">
                <a:solidFill>
                  <a:prstClr val="black"/>
                </a:solidFill>
              </a:rPr>
              <a:t>lytte- </a:t>
            </a:r>
            <a:r>
              <a:rPr lang="nb-NO" dirty="0">
                <a:solidFill>
                  <a:prstClr val="black"/>
                </a:solidFill>
              </a:rPr>
              <a:t>lærings- og utviklingsprosess i en </a:t>
            </a:r>
            <a:r>
              <a:rPr lang="nb-NO" dirty="0" smtClean="0">
                <a:solidFill>
                  <a:prstClr val="black"/>
                </a:solidFill>
              </a:rPr>
              <a:t>periode på inntil tre år.</a:t>
            </a:r>
          </a:p>
          <a:p>
            <a:pPr marL="0" indent="0">
              <a:buNone/>
            </a:pPr>
            <a:endParaRPr lang="nb-NO" sz="2400" b="1" dirty="0" smtClean="0"/>
          </a:p>
          <a:p>
            <a:pPr marL="0" indent="0">
              <a:buNone/>
            </a:pPr>
            <a:r>
              <a:rPr lang="nb-NO" sz="2400" b="1" dirty="0" smtClean="0"/>
              <a:t>MUV vil </a:t>
            </a:r>
            <a:r>
              <a:rPr lang="nb-NO" sz="2400" dirty="0" smtClean="0"/>
              <a:t>arbeide for</a:t>
            </a:r>
            <a:r>
              <a:rPr lang="nb-NO" altLang="nb-NO" sz="2400" dirty="0" smtClean="0">
                <a:solidFill>
                  <a:prstClr val="black"/>
                </a:solidFill>
              </a:rPr>
              <a:t> </a:t>
            </a:r>
            <a:r>
              <a:rPr lang="nb-NO" altLang="nb-NO" sz="2400" dirty="0">
                <a:solidFill>
                  <a:prstClr val="black"/>
                </a:solidFill>
              </a:rPr>
              <a:t>å sette menigheten bedre i stand til å være det den er kalt til å være, og </a:t>
            </a:r>
            <a:r>
              <a:rPr lang="nb-NO" altLang="nb-NO" sz="2400" dirty="0" smtClean="0">
                <a:solidFill>
                  <a:prstClr val="black"/>
                </a:solidFill>
              </a:rPr>
              <a:t>å </a:t>
            </a:r>
            <a:r>
              <a:rPr lang="nb-NO" altLang="nb-NO" sz="2400" dirty="0">
                <a:solidFill>
                  <a:prstClr val="black"/>
                </a:solidFill>
              </a:rPr>
              <a:t>gjøre det den er kalt til å </a:t>
            </a:r>
            <a:r>
              <a:rPr lang="nb-NO" altLang="nb-NO" sz="2400" dirty="0" smtClean="0">
                <a:solidFill>
                  <a:prstClr val="black"/>
                </a:solidFill>
              </a:rPr>
              <a:t>gjøre, på sitt sted.</a:t>
            </a:r>
            <a:r>
              <a:rPr lang="nb-NO" sz="2400" dirty="0" smtClean="0">
                <a:solidFill>
                  <a:prstClr val="black"/>
                </a:solidFill>
              </a:rPr>
              <a:t>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87593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nb-NO" b="1" dirty="0" smtClean="0">
                <a:solidFill>
                  <a:prstClr val="black"/>
                </a:solidFill>
                <a:ea typeface="+mn-ea"/>
                <a:cs typeface="+mn-cs"/>
              </a:rPr>
              <a:t>Utforske. Utfordre. Utvikle.</a:t>
            </a:r>
            <a:r>
              <a:rPr lang="nb-NO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endParaRPr lang="nb-NO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670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altLang="nb-NO" dirty="0" smtClean="0"/>
              <a:t>MUV legger til rette for et utviklingsarbeid i menigheter, der </a:t>
            </a:r>
            <a:br>
              <a:rPr lang="nb-NO" altLang="nb-NO" dirty="0" smtClean="0"/>
            </a:br>
            <a:endParaRPr lang="nb-NO" altLang="nb-NO" sz="2400" dirty="0" smtClean="0"/>
          </a:p>
          <a:p>
            <a:r>
              <a:rPr lang="nb-NO" sz="2400" dirty="0" smtClean="0">
                <a:solidFill>
                  <a:prstClr val="black"/>
                </a:solidFill>
              </a:rPr>
              <a:t>Vi </a:t>
            </a:r>
            <a:r>
              <a:rPr lang="nb-NO" sz="2400" b="1" dirty="0">
                <a:solidFill>
                  <a:prstClr val="black"/>
                </a:solidFill>
              </a:rPr>
              <a:t>utforsker</a:t>
            </a:r>
            <a:r>
              <a:rPr lang="nb-NO" sz="2400" dirty="0">
                <a:solidFill>
                  <a:prstClr val="black"/>
                </a:solidFill>
              </a:rPr>
              <a:t> og lar oss </a:t>
            </a:r>
            <a:r>
              <a:rPr lang="nb-NO" sz="2400" b="1" dirty="0">
                <a:solidFill>
                  <a:prstClr val="black"/>
                </a:solidFill>
              </a:rPr>
              <a:t>utfordre</a:t>
            </a:r>
            <a:r>
              <a:rPr lang="nb-NO" sz="2400" dirty="0">
                <a:solidFill>
                  <a:prstClr val="black"/>
                </a:solidFill>
              </a:rPr>
              <a:t> av Guds ord. </a:t>
            </a:r>
            <a:endParaRPr lang="nb-NO" sz="2400" dirty="0" smtClean="0">
              <a:solidFill>
                <a:prstClr val="black"/>
              </a:solidFill>
            </a:endParaRPr>
          </a:p>
          <a:p>
            <a:r>
              <a:rPr lang="nb-NO" sz="2400" dirty="0" smtClean="0">
                <a:solidFill>
                  <a:prstClr val="black"/>
                </a:solidFill>
              </a:rPr>
              <a:t>Vi </a:t>
            </a:r>
            <a:r>
              <a:rPr lang="nb-NO" sz="2400" b="1" dirty="0">
                <a:solidFill>
                  <a:prstClr val="black"/>
                </a:solidFill>
              </a:rPr>
              <a:t>utforsker og utvider </a:t>
            </a:r>
            <a:r>
              <a:rPr lang="nb-NO" sz="2400" dirty="0">
                <a:solidFill>
                  <a:prstClr val="black"/>
                </a:solidFill>
              </a:rPr>
              <a:t>vår forståelse av menigheten og lokalsamfunnet, ved bruk av ulike verktøy. </a:t>
            </a:r>
            <a:endParaRPr lang="nb-NO" sz="2400" dirty="0" smtClean="0">
              <a:solidFill>
                <a:prstClr val="black"/>
              </a:solidFill>
            </a:endParaRPr>
          </a:p>
          <a:p>
            <a:r>
              <a:rPr lang="nb-NO" sz="2400" dirty="0" smtClean="0">
                <a:solidFill>
                  <a:prstClr val="black"/>
                </a:solidFill>
              </a:rPr>
              <a:t>Vi </a:t>
            </a:r>
            <a:r>
              <a:rPr lang="nb-NO" sz="2400" b="1" dirty="0">
                <a:solidFill>
                  <a:prstClr val="black"/>
                </a:solidFill>
              </a:rPr>
              <a:t>utfordrer</a:t>
            </a:r>
            <a:r>
              <a:rPr lang="nb-NO" sz="2400" dirty="0">
                <a:solidFill>
                  <a:prstClr val="black"/>
                </a:solidFill>
              </a:rPr>
              <a:t> hverandre </a:t>
            </a:r>
            <a:r>
              <a:rPr lang="nb-NO" sz="2400" dirty="0" smtClean="0">
                <a:solidFill>
                  <a:prstClr val="black"/>
                </a:solidFill>
              </a:rPr>
              <a:t>ved å </a:t>
            </a:r>
            <a:r>
              <a:rPr lang="nb-NO" sz="2400" dirty="0">
                <a:solidFill>
                  <a:prstClr val="black"/>
                </a:solidFill>
              </a:rPr>
              <a:t>drøfte hva det vil si å være menighet på vårt </a:t>
            </a:r>
            <a:r>
              <a:rPr lang="nb-NO" sz="2400" dirty="0" smtClean="0">
                <a:solidFill>
                  <a:prstClr val="black"/>
                </a:solidFill>
              </a:rPr>
              <a:t>sted.</a:t>
            </a:r>
          </a:p>
          <a:p>
            <a:r>
              <a:rPr lang="nb-NO" sz="2400" dirty="0" smtClean="0">
                <a:solidFill>
                  <a:prstClr val="black"/>
                </a:solidFill>
              </a:rPr>
              <a:t>Vi </a:t>
            </a:r>
            <a:r>
              <a:rPr lang="nb-NO" sz="2400" b="1" dirty="0" smtClean="0">
                <a:solidFill>
                  <a:prstClr val="black"/>
                </a:solidFill>
              </a:rPr>
              <a:t>utvikler</a:t>
            </a:r>
            <a:r>
              <a:rPr lang="nb-NO" sz="2400" dirty="0" smtClean="0">
                <a:solidFill>
                  <a:prstClr val="black"/>
                </a:solidFill>
              </a:rPr>
              <a:t> menigheten, ved visjoner, mål og tiltak – i den retningen menighetens ledere bestemmer.  </a:t>
            </a:r>
            <a:endParaRPr lang="nb-NO" alt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8489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23528" y="198297"/>
            <a:ext cx="4824536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MUV:  </a:t>
            </a:r>
            <a:r>
              <a:rPr kumimoji="0" lang="en-US" altLang="nb-NO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Møtepunkter</a:t>
            </a:r>
            <a:r>
              <a:rPr kumimoji="0" lang="en-US" altLang="nb-NO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med </a:t>
            </a:r>
            <a:r>
              <a:rPr kumimoji="0" lang="en-US" altLang="nb-NO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veiledere</a:t>
            </a:r>
            <a:r>
              <a:rPr kumimoji="0" lang="en-US" altLang="nb-NO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og </a:t>
            </a:r>
            <a:r>
              <a:rPr kumimoji="0" lang="en-US" altLang="nb-NO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andre</a:t>
            </a:r>
            <a:r>
              <a:rPr kumimoji="0" lang="en-US" altLang="nb-NO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nb-NO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menigheter</a:t>
            </a:r>
            <a:r>
              <a:rPr kumimoji="0" lang="en-US" altLang="nb-NO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, og </a:t>
            </a:r>
            <a:r>
              <a:rPr kumimoji="0" lang="en-US" altLang="nb-NO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lokal</a:t>
            </a:r>
            <a:r>
              <a:rPr kumimoji="0" lang="en-US" altLang="nb-NO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nb-NO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arbeidsprosess</a:t>
            </a:r>
            <a:r>
              <a:rPr kumimoji="0" lang="en-US" altLang="nb-NO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.</a:t>
            </a:r>
            <a:endParaRPr kumimoji="0" lang="en-US" altLang="nb-NO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7107" name="Freeform 3"/>
          <p:cNvSpPr>
            <a:spLocks/>
          </p:cNvSpPr>
          <p:nvPr/>
        </p:nvSpPr>
        <p:spPr bwMode="auto">
          <a:xfrm>
            <a:off x="772324" y="-257355"/>
            <a:ext cx="8069769" cy="6232525"/>
          </a:xfrm>
          <a:custGeom>
            <a:avLst/>
            <a:gdLst>
              <a:gd name="T0" fmla="*/ 0 w 13680"/>
              <a:gd name="T1" fmla="*/ 2147483647 h 11136"/>
              <a:gd name="T2" fmla="*/ 2147483647 w 13680"/>
              <a:gd name="T3" fmla="*/ 2147483647 h 11136"/>
              <a:gd name="T4" fmla="*/ 2147483647 w 13680"/>
              <a:gd name="T5" fmla="*/ 2147483647 h 11136"/>
              <a:gd name="T6" fmla="*/ 2147483647 w 13680"/>
              <a:gd name="T7" fmla="*/ 2147483647 h 11136"/>
              <a:gd name="T8" fmla="*/ 2147483647 w 13680"/>
              <a:gd name="T9" fmla="*/ 2147483647 h 11136"/>
              <a:gd name="T10" fmla="*/ 2147483647 w 13680"/>
              <a:gd name="T11" fmla="*/ 2147483647 h 11136"/>
              <a:gd name="T12" fmla="*/ 2147483647 w 13680"/>
              <a:gd name="T13" fmla="*/ 2147483647 h 111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680" h="11136">
                <a:moveTo>
                  <a:pt x="0" y="11136"/>
                </a:moveTo>
                <a:cubicBezTo>
                  <a:pt x="324" y="9816"/>
                  <a:pt x="648" y="8496"/>
                  <a:pt x="1584" y="8256"/>
                </a:cubicBezTo>
                <a:cubicBezTo>
                  <a:pt x="2520" y="8016"/>
                  <a:pt x="5040" y="10368"/>
                  <a:pt x="5616" y="9696"/>
                </a:cubicBezTo>
                <a:cubicBezTo>
                  <a:pt x="6192" y="9024"/>
                  <a:pt x="3960" y="4200"/>
                  <a:pt x="5040" y="4224"/>
                </a:cubicBezTo>
                <a:cubicBezTo>
                  <a:pt x="6120" y="4248"/>
                  <a:pt x="11160" y="10320"/>
                  <a:pt x="12096" y="9840"/>
                </a:cubicBezTo>
                <a:cubicBezTo>
                  <a:pt x="13032" y="9360"/>
                  <a:pt x="10392" y="2688"/>
                  <a:pt x="10656" y="1344"/>
                </a:cubicBezTo>
                <a:cubicBezTo>
                  <a:pt x="10920" y="0"/>
                  <a:pt x="13176" y="1704"/>
                  <a:pt x="13680" y="1776"/>
                </a:cubicBezTo>
              </a:path>
            </a:pathLst>
          </a:custGeom>
          <a:noFill/>
          <a:ln w="76200" cmpd="sng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402964" y="4844555"/>
            <a:ext cx="15307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Utforske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menighet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lokalsamfunn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059235" y="3830234"/>
            <a:ext cx="22320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2388" indent="-52388" defTabSz="568325">
              <a:defRPr>
                <a:solidFill>
                  <a:schemeClr val="tx1"/>
                </a:solidFill>
                <a:latin typeface="Arial" charset="0"/>
              </a:defRPr>
            </a:lvl1pPr>
            <a:lvl2pPr marL="228600" indent="-61913" defTabSz="568325">
              <a:defRPr>
                <a:solidFill>
                  <a:schemeClr val="tx1"/>
                </a:solidFill>
                <a:latin typeface="Arial" charset="0"/>
              </a:defRPr>
            </a:lvl2pPr>
            <a:lvl3pPr defTabSz="568325">
              <a:defRPr>
                <a:solidFill>
                  <a:schemeClr val="tx1"/>
                </a:solidFill>
                <a:latin typeface="Arial" charset="0"/>
              </a:defRPr>
            </a:lvl3pPr>
            <a:lvl4pPr defTabSz="568325">
              <a:defRPr>
                <a:solidFill>
                  <a:schemeClr val="tx1"/>
                </a:solidFill>
                <a:latin typeface="Arial" charset="0"/>
              </a:defRPr>
            </a:lvl4pPr>
            <a:lvl5pPr defTabSz="568325">
              <a:defRPr>
                <a:solidFill>
                  <a:schemeClr val="tx1"/>
                </a:solidFill>
                <a:latin typeface="Arial" charset="0"/>
              </a:defRPr>
            </a:lvl5pPr>
            <a:lvl6pPr defTabSz="56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56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56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56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marR="0" lvl="1" indent="-61913" defTabSz="568325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Utfordre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søke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</a:b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forståelse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og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innsikt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228600" marR="0" lvl="1" indent="-61913" defTabSz="568325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150416" y="1045403"/>
            <a:ext cx="17636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charset="0"/>
              </a:defRPr>
            </a:lvl1pPr>
            <a:lvl2pPr marL="7493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    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Utvikle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visjoner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mål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og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tiltak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7111" name="Line 8"/>
          <p:cNvSpPr>
            <a:spLocks noChangeShapeType="1"/>
          </p:cNvSpPr>
          <p:nvPr/>
        </p:nvSpPr>
        <p:spPr bwMode="auto">
          <a:xfrm flipV="1">
            <a:off x="1091911" y="4696620"/>
            <a:ext cx="381000" cy="12192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7112" name="Line 9"/>
          <p:cNvSpPr>
            <a:spLocks noChangeShapeType="1"/>
          </p:cNvSpPr>
          <p:nvPr/>
        </p:nvSpPr>
        <p:spPr bwMode="auto">
          <a:xfrm>
            <a:off x="4385394" y="2076977"/>
            <a:ext cx="2819400" cy="26670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 flipH="1" flipV="1">
            <a:off x="3810000" y="2608967"/>
            <a:ext cx="533400" cy="22860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>
            <a:off x="2438400" y="4696620"/>
            <a:ext cx="990600" cy="5334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 flipH="1" flipV="1">
            <a:off x="7204794" y="725309"/>
            <a:ext cx="1219200" cy="42672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Stjerne med 5 tagger 21"/>
          <p:cNvSpPr/>
          <p:nvPr/>
        </p:nvSpPr>
        <p:spPr>
          <a:xfrm>
            <a:off x="6732240" y="115709"/>
            <a:ext cx="679450" cy="609600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1" name="Stjerne med 5 tagger 20"/>
          <p:cNvSpPr/>
          <p:nvPr/>
        </p:nvSpPr>
        <p:spPr>
          <a:xfrm>
            <a:off x="1222255" y="4046596"/>
            <a:ext cx="501311" cy="476135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4" name="Stjerne med 5 tagger 23"/>
          <p:cNvSpPr/>
          <p:nvPr/>
        </p:nvSpPr>
        <p:spPr>
          <a:xfrm>
            <a:off x="3884083" y="5068152"/>
            <a:ext cx="501311" cy="476135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" name="Stjerne med 5 tagger 24"/>
          <p:cNvSpPr/>
          <p:nvPr/>
        </p:nvSpPr>
        <p:spPr>
          <a:xfrm>
            <a:off x="3382772" y="1838909"/>
            <a:ext cx="501311" cy="476135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6" name="Stjerne med 5 tagger 25"/>
          <p:cNvSpPr/>
          <p:nvPr/>
        </p:nvSpPr>
        <p:spPr>
          <a:xfrm>
            <a:off x="7668344" y="4958233"/>
            <a:ext cx="501311" cy="476135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79987" y="6093296"/>
            <a:ext cx="1384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Startsamling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1593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64235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nb-NO" sz="3200" dirty="0" smtClean="0">
                <a:ea typeface="ＭＳ Ｐゴシック" pitchFamily="34" charset="-128"/>
              </a:rPr>
              <a:t>Vi utforsker menigheten ut fra </a:t>
            </a:r>
            <a:r>
              <a:rPr lang="nb-NO" altLang="nb-NO" sz="3200" b="1" dirty="0" smtClean="0">
                <a:ea typeface="ＭＳ Ｐゴシック" pitchFamily="34" charset="-128"/>
              </a:rPr>
              <a:t>fem dimensjoner: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132856"/>
            <a:ext cx="8229600" cy="3590925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nb-NO" altLang="nb-NO" b="1" dirty="0" smtClean="0">
                <a:ea typeface="ＭＳ Ｐゴシック" pitchFamily="34" charset="-128"/>
              </a:rPr>
              <a:t>Ved tro </a:t>
            </a:r>
            <a:r>
              <a:rPr lang="nb-NO" altLang="nb-NO" dirty="0" smtClean="0">
                <a:ea typeface="ＭＳ Ｐゴシック" pitchFamily="34" charset="-128"/>
              </a:rPr>
              <a:t>– </a:t>
            </a:r>
            <a:r>
              <a:rPr lang="nb-NO" altLang="nb-NO" dirty="0" err="1" smtClean="0">
                <a:ea typeface="ＭＳ Ｐゴシック" pitchFamily="34" charset="-128"/>
              </a:rPr>
              <a:t>gudvendt</a:t>
            </a:r>
            <a:endParaRPr lang="nb-NO" altLang="nb-NO" dirty="0" smtClean="0">
              <a:ea typeface="ＭＳ Ｐゴシック" pitchFamily="34" charset="-128"/>
            </a:endParaRPr>
          </a:p>
          <a:p>
            <a:pPr eaLnBrk="1" hangingPunct="1"/>
            <a:r>
              <a:rPr lang="nb-NO" altLang="nb-NO" b="1" dirty="0" smtClean="0">
                <a:ea typeface="ＭＳ Ｐゴシック" pitchFamily="34" charset="-128"/>
              </a:rPr>
              <a:t>I verden </a:t>
            </a:r>
            <a:r>
              <a:rPr lang="nb-NO" altLang="nb-NO" dirty="0" smtClean="0">
                <a:ea typeface="ＭＳ Ｐゴシック" pitchFamily="34" charset="-128"/>
              </a:rPr>
              <a:t>– utadvendt</a:t>
            </a:r>
          </a:p>
          <a:p>
            <a:pPr eaLnBrk="1" hangingPunct="1"/>
            <a:r>
              <a:rPr lang="nb-NO" altLang="nb-NO" b="1" dirty="0" smtClean="0">
                <a:ea typeface="ＭＳ Ｐゴシック" pitchFamily="34" charset="-128"/>
              </a:rPr>
              <a:t>I fellesskap </a:t>
            </a:r>
            <a:r>
              <a:rPr lang="nb-NO" altLang="nb-NO" dirty="0" smtClean="0">
                <a:ea typeface="ＭＳ Ｐゴシック" pitchFamily="34" charset="-128"/>
              </a:rPr>
              <a:t>– inkluderende</a:t>
            </a:r>
          </a:p>
          <a:p>
            <a:pPr eaLnBrk="1" hangingPunct="1"/>
            <a:r>
              <a:rPr lang="nb-NO" altLang="nb-NO" b="1" dirty="0" smtClean="0">
                <a:ea typeface="ＭＳ Ｐゴシック" pitchFamily="34" charset="-128"/>
              </a:rPr>
              <a:t>Med deltakelse </a:t>
            </a:r>
            <a:r>
              <a:rPr lang="nb-NO" altLang="nb-NO" dirty="0" smtClean="0">
                <a:ea typeface="ＭＳ Ｐゴシック" pitchFamily="34" charset="-128"/>
              </a:rPr>
              <a:t>– involvering</a:t>
            </a:r>
          </a:p>
          <a:p>
            <a:pPr eaLnBrk="1" hangingPunct="1"/>
            <a:r>
              <a:rPr lang="nb-NO" altLang="nb-NO" b="1" dirty="0" smtClean="0">
                <a:ea typeface="ＭＳ Ｐゴシック" pitchFamily="34" charset="-128"/>
              </a:rPr>
              <a:t>I bevegelse </a:t>
            </a:r>
            <a:r>
              <a:rPr lang="nb-NO" altLang="nb-NO" dirty="0" smtClean="0">
                <a:ea typeface="ＭＳ Ｐゴシック" pitchFamily="34" charset="-128"/>
              </a:rPr>
              <a:t>– dynamisk</a:t>
            </a:r>
          </a:p>
          <a:p>
            <a:pPr eaLnBrk="1" hangingPunct="1"/>
            <a:endParaRPr lang="nb-NO" altLang="nb-NO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  <p:sp>
        <p:nvSpPr>
          <p:cNvPr id="3074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12088" y="6356350"/>
            <a:ext cx="874712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BF3E8-4B24-40F5-81E6-69474AB7F390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311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823495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nb-NO" sz="2400" dirty="0"/>
              <a:t/>
            </a:r>
            <a:br>
              <a:rPr lang="nb-NO" sz="2400" dirty="0"/>
            </a:br>
            <a:r>
              <a:rPr lang="nb-NO" sz="2700" b="1" dirty="0"/>
              <a:t>Hensikten</a:t>
            </a:r>
            <a:r>
              <a:rPr lang="nb-NO" sz="2700" dirty="0"/>
              <a:t> </a:t>
            </a:r>
            <a:r>
              <a:rPr lang="nb-NO" sz="2700" dirty="0"/>
              <a:t>med Agenda 1 er å skape </a:t>
            </a:r>
            <a:r>
              <a:rPr lang="nb-NO" sz="2700" dirty="0"/>
              <a:t>et læringsmiljø </a:t>
            </a:r>
            <a:r>
              <a:rPr lang="nb-NO" sz="2700" dirty="0"/>
              <a:t>hvor ledere utrustes med ferdigheter og redskaper til å bygge </a:t>
            </a:r>
            <a:r>
              <a:rPr lang="nb-NO" sz="2700" dirty="0"/>
              <a:t/>
            </a:r>
            <a:br>
              <a:rPr lang="nb-NO" sz="2700" dirty="0"/>
            </a:br>
            <a:r>
              <a:rPr lang="nb-NO" sz="2700" dirty="0"/>
              <a:t>misjonale menigheter.</a:t>
            </a:r>
            <a:endParaRPr lang="nb-NO" sz="27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493044"/>
            <a:ext cx="5231946" cy="1831181"/>
          </a:xfrm>
          <a:effectLst>
            <a:softEdge rad="25400"/>
          </a:effec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025" y="1678257"/>
            <a:ext cx="2020824" cy="15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4768" y="1826616"/>
            <a:ext cx="4827449" cy="364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/>
          </p:cNvSpPr>
          <p:nvPr/>
        </p:nvSpPr>
        <p:spPr bwMode="auto">
          <a:xfrm>
            <a:off x="3807811" y="1503559"/>
            <a:ext cx="1427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9688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musikk</a:t>
            </a:r>
            <a:r>
              <a:rPr kumimoji="0" lang="en-US" altLang="nb-NO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/</a:t>
            </a:r>
            <a:r>
              <a:rPr kumimoji="0" lang="en-US" altLang="nb-NO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kultur</a:t>
            </a:r>
            <a:endParaRPr kumimoji="0" lang="en-US" altLang="nb-NO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/>
          </p:cNvSpPr>
          <p:nvPr/>
        </p:nvSpPr>
        <p:spPr bwMode="auto">
          <a:xfrm>
            <a:off x="6520682" y="2066925"/>
            <a:ext cx="1058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9688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diakoni</a:t>
            </a:r>
            <a:endParaRPr kumimoji="0" lang="en-US" altLang="nb-NO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/>
          </p:cNvSpPr>
          <p:nvPr/>
        </p:nvSpPr>
        <p:spPr bwMode="auto">
          <a:xfrm>
            <a:off x="5989029" y="4321175"/>
            <a:ext cx="1828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9688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gudstjeneste</a:t>
            </a:r>
            <a:endParaRPr kumimoji="0" lang="en-US" altLang="nb-NO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0" name="Rectangle 6"/>
          <p:cNvSpPr>
            <a:spLocks/>
          </p:cNvSpPr>
          <p:nvPr/>
        </p:nvSpPr>
        <p:spPr bwMode="auto">
          <a:xfrm>
            <a:off x="5614220" y="1594840"/>
            <a:ext cx="196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9688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trosopplæring</a:t>
            </a:r>
            <a:endParaRPr kumimoji="0" lang="en-US" altLang="nb-NO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2627784" y="4105275"/>
            <a:ext cx="1223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9688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helhet</a:t>
            </a:r>
            <a:endParaRPr kumimoji="0" lang="en-US" altLang="nb-NO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9" name="Tittel 1"/>
          <p:cNvSpPr>
            <a:spLocks noGrp="1"/>
          </p:cNvSpPr>
          <p:nvPr>
            <p:ph type="title"/>
          </p:nvPr>
        </p:nvSpPr>
        <p:spPr>
          <a:xfrm>
            <a:off x="522288" y="333375"/>
            <a:ext cx="8229600" cy="508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altLang="nb-NO" sz="4000" dirty="0" smtClean="0">
                <a:solidFill>
                  <a:srgbClr val="000000"/>
                </a:solidFill>
              </a:rPr>
              <a:t>Vi arbeider for å se </a:t>
            </a:r>
            <a:r>
              <a:rPr lang="nb-NO" altLang="nb-NO" sz="4000" b="1" dirty="0" smtClean="0">
                <a:solidFill>
                  <a:srgbClr val="000000"/>
                </a:solidFill>
              </a:rPr>
              <a:t>helheten</a:t>
            </a:r>
            <a:r>
              <a:rPr lang="nb-NO" altLang="nb-NO" sz="4000" dirty="0" smtClean="0">
                <a:solidFill>
                  <a:srgbClr val="000000"/>
                </a:solidFill>
              </a:rPr>
              <a:t> i menigheten:</a:t>
            </a:r>
            <a:endParaRPr lang="nb-NO" altLang="nb-NO" dirty="0" smtClean="0"/>
          </a:p>
        </p:txBody>
      </p:sp>
      <p:sp>
        <p:nvSpPr>
          <p:cNvPr id="41993" name="TekstSylinder 2"/>
          <p:cNvSpPr txBox="1">
            <a:spLocks noChangeArrowheads="1"/>
          </p:cNvSpPr>
          <p:nvPr/>
        </p:nvSpPr>
        <p:spPr bwMode="auto">
          <a:xfrm>
            <a:off x="6792217" y="2821781"/>
            <a:ext cx="1198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misjon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971600" y="217545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Ser du handa – eller fingre?</a:t>
            </a:r>
            <a:endParaRPr kumimoji="0" lang="nb-NO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024430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Ansvar og kontakt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772815"/>
            <a:ext cx="8003232" cy="403244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b="1" dirty="0"/>
              <a:t>MUV er forankret i Den norske kirkes bekjennelse, visjons- og strategidokumenter</a:t>
            </a:r>
            <a:r>
              <a:rPr lang="nb-NO" b="1" dirty="0" smtClean="0"/>
              <a:t>. 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  <a:p>
            <a:pPr marL="0" indent="0">
              <a:buNone/>
            </a:pPr>
            <a:r>
              <a:rPr lang="nb-NO" i="1" dirty="0" smtClean="0"/>
              <a:t>MF – Det teologiske menighetsfakultet </a:t>
            </a:r>
            <a:r>
              <a:rPr lang="nb-NO" dirty="0" smtClean="0"/>
              <a:t>– er ansvarlig for MUV. Arbeidet skjer i tett kontakt med </a:t>
            </a:r>
            <a:r>
              <a:rPr lang="nb-NO" i="1" dirty="0" smtClean="0"/>
              <a:t>Kirkerådet og KA </a:t>
            </a:r>
            <a:r>
              <a:rPr lang="nb-NO" dirty="0" smtClean="0"/>
              <a:t>– som begge er representert i styringsgruppen.</a:t>
            </a:r>
          </a:p>
          <a:p>
            <a:endParaRPr lang="nb-NO" dirty="0" smtClean="0"/>
          </a:p>
          <a:p>
            <a:r>
              <a:rPr lang="nb-NO" sz="2400" b="1" dirty="0" smtClean="0"/>
              <a:t>Kontakt og mer informasjon: </a:t>
            </a:r>
          </a:p>
          <a:p>
            <a:pPr marL="0" indent="0">
              <a:buNone/>
            </a:pPr>
            <a:r>
              <a:rPr lang="nb-NO" sz="2400" dirty="0"/>
              <a:t>	</a:t>
            </a:r>
            <a:r>
              <a:rPr lang="nb-NO" sz="2400" dirty="0" smtClean="0">
                <a:hlinkClick r:id="rId2"/>
              </a:rPr>
              <a:t>erling.birkedal@mf.no</a:t>
            </a:r>
            <a:r>
              <a:rPr lang="nb-NO" sz="2400" dirty="0" smtClean="0"/>
              <a:t> (prosjektleder)</a:t>
            </a:r>
          </a:p>
          <a:p>
            <a:pPr marL="0" indent="0">
              <a:buNone/>
            </a:pPr>
            <a:r>
              <a:rPr lang="nb-NO" sz="2400" dirty="0"/>
              <a:t>	</a:t>
            </a:r>
            <a:r>
              <a:rPr lang="nb-NO" sz="2400" dirty="0" smtClean="0"/>
              <a:t>Tlf. 225 90 518/928 32 645 - </a:t>
            </a:r>
            <a:r>
              <a:rPr lang="nb-NO" sz="2400" dirty="0" smtClean="0">
                <a:hlinkClick r:id="rId3"/>
              </a:rPr>
              <a:t>www.mf.no/menighetsutvikling</a:t>
            </a: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4058109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b-NO" altLang="nb-NO" smtClean="0"/>
          </a:p>
        </p:txBody>
      </p:sp>
      <p:sp>
        <p:nvSpPr>
          <p:cNvPr id="14339" name="Undertit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nb-NO" altLang="nb-NO" smtClean="0"/>
          </a:p>
        </p:txBody>
      </p:sp>
      <p:pic>
        <p:nvPicPr>
          <p:cNvPr id="1536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950" y="5802313"/>
            <a:ext cx="57753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Bilde 4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8389" y="-3697656"/>
            <a:ext cx="9144000" cy="1058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068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608880" y="3738622"/>
            <a:ext cx="5683171" cy="223907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</a:rPr>
              <a:t>Naturlig menighetsutvikling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33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</a:rPr>
              <a:t>(</a:t>
            </a:r>
            <a:r>
              <a:rPr kumimoji="0" lang="nn-NO" sz="3300" b="0" i="0" u="none" strike="noStrike" kern="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</a:rPr>
              <a:t>NaMu</a:t>
            </a:r>
            <a:r>
              <a:rPr kumimoji="0" lang="nn-NO" sz="33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</a:rPr>
              <a:t>)</a:t>
            </a:r>
            <a:endParaRPr kumimoji="0" lang="nb-NO" sz="3300" b="0" i="0" u="none" strike="noStrike" kern="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3572">
            <a:off x="319501" y="2292854"/>
            <a:ext cx="2622571" cy="173405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55" y="288528"/>
            <a:ext cx="2518372" cy="567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58959">
            <a:off x="6124173" y="2083337"/>
            <a:ext cx="2376367" cy="247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49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		   Bakgrunn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1182688" y="2017713"/>
            <a:ext cx="7961312" cy="4603006"/>
          </a:xfrm>
        </p:spPr>
        <p:txBody>
          <a:bodyPr/>
          <a:lstStyle/>
          <a:p>
            <a:r>
              <a:rPr lang="nn-NO" b="1" dirty="0" err="1" smtClean="0"/>
              <a:t>NaMu</a:t>
            </a:r>
            <a:r>
              <a:rPr lang="nn-NO" b="1" dirty="0" smtClean="0"/>
              <a:t> Norge   </a:t>
            </a:r>
            <a:r>
              <a:rPr lang="nn-NO" sz="2400" dirty="0" smtClean="0"/>
              <a:t>er en av over 70 nasjonale </a:t>
            </a:r>
            <a:r>
              <a:rPr lang="nn-NO" sz="2400" dirty="0" err="1" smtClean="0"/>
              <a:t>partnere</a:t>
            </a:r>
            <a:r>
              <a:rPr lang="nn-NO" sz="2400" dirty="0" smtClean="0"/>
              <a:t> for</a:t>
            </a:r>
          </a:p>
          <a:p>
            <a:pPr marL="0" indent="0">
              <a:buNone/>
            </a:pPr>
            <a:r>
              <a:rPr lang="nn-NO" dirty="0"/>
              <a:t> </a:t>
            </a:r>
            <a:r>
              <a:rPr lang="nn-NO" dirty="0" smtClean="0"/>
              <a:t>  </a:t>
            </a:r>
            <a:r>
              <a:rPr lang="nn-NO" dirty="0" smtClean="0">
                <a:solidFill>
                  <a:schemeClr val="tx2"/>
                </a:solidFill>
              </a:rPr>
              <a:t>Natural Church Development  (NCD)</a:t>
            </a:r>
          </a:p>
          <a:p>
            <a:pPr marL="0" indent="0">
              <a:buNone/>
            </a:pPr>
            <a:r>
              <a:rPr lang="nn-NO" sz="2400" dirty="0"/>
              <a:t> </a:t>
            </a:r>
            <a:r>
              <a:rPr lang="nn-NO" sz="2400" dirty="0" smtClean="0"/>
              <a:t>  </a:t>
            </a:r>
            <a:r>
              <a:rPr lang="nn-NO" sz="2000" dirty="0" smtClean="0"/>
              <a:t>- et internasjonalt </a:t>
            </a:r>
            <a:r>
              <a:rPr lang="nn-NO" sz="2000" dirty="0" err="1" smtClean="0"/>
              <a:t>redskap</a:t>
            </a:r>
            <a:r>
              <a:rPr lang="nn-NO" sz="2000" dirty="0" smtClean="0"/>
              <a:t> for </a:t>
            </a:r>
            <a:r>
              <a:rPr lang="nn-NO" sz="2000" dirty="0" err="1" smtClean="0"/>
              <a:t>menighetsutvikling</a:t>
            </a:r>
            <a:r>
              <a:rPr lang="nn-NO" sz="2000" dirty="0" smtClean="0"/>
              <a:t> over hele verden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n-NO" sz="2400" dirty="0" smtClean="0"/>
              <a:t>Grunnlegger:  Christian A. Schwartz, (tysk prest)</a:t>
            </a:r>
          </a:p>
          <a:p>
            <a:pPr marL="0" indent="0">
              <a:buNone/>
            </a:pPr>
            <a:r>
              <a:rPr lang="nn-NO" sz="2400" dirty="0" smtClean="0">
                <a:solidFill>
                  <a:schemeClr val="tx2"/>
                </a:solidFill>
              </a:rPr>
              <a:t>   </a:t>
            </a:r>
          </a:p>
          <a:p>
            <a:pPr marL="0" indent="0">
              <a:buNone/>
            </a:pPr>
            <a:r>
              <a:rPr lang="nn-NO" sz="2400" dirty="0">
                <a:solidFill>
                  <a:schemeClr val="tx2"/>
                </a:solidFill>
              </a:rPr>
              <a:t> </a:t>
            </a:r>
            <a:r>
              <a:rPr lang="nn-NO" sz="2400" dirty="0" smtClean="0">
                <a:solidFill>
                  <a:schemeClr val="tx2"/>
                </a:solidFill>
              </a:rPr>
              <a:t>  </a:t>
            </a:r>
            <a:r>
              <a:rPr lang="nn-NO" sz="2400" u="sng" dirty="0" err="1" smtClean="0">
                <a:solidFill>
                  <a:schemeClr val="tx2"/>
                </a:solidFill>
              </a:rPr>
              <a:t>NaMu</a:t>
            </a:r>
            <a:r>
              <a:rPr lang="nn-NO" sz="2400" u="sng" dirty="0" smtClean="0">
                <a:solidFill>
                  <a:schemeClr val="tx2"/>
                </a:solidFill>
              </a:rPr>
              <a:t> Norge</a:t>
            </a:r>
            <a:r>
              <a:rPr lang="nn-NO" sz="2400" dirty="0" smtClean="0">
                <a:solidFill>
                  <a:schemeClr val="tx2"/>
                </a:solidFill>
              </a:rPr>
              <a:t>: </a:t>
            </a:r>
          </a:p>
          <a:p>
            <a:pPr marL="0" indent="0">
              <a:buNone/>
            </a:pPr>
            <a:r>
              <a:rPr lang="nn-NO" sz="2400" dirty="0">
                <a:solidFill>
                  <a:schemeClr val="tx2"/>
                </a:solidFill>
              </a:rPr>
              <a:t> </a:t>
            </a:r>
            <a:r>
              <a:rPr lang="nn-NO" sz="2400" dirty="0" smtClean="0">
                <a:solidFill>
                  <a:schemeClr val="tx2"/>
                </a:solidFill>
              </a:rPr>
              <a:t>   </a:t>
            </a:r>
            <a:r>
              <a:rPr lang="nn-NO" sz="2400" dirty="0" err="1" smtClean="0"/>
              <a:t>H</a:t>
            </a:r>
            <a:r>
              <a:rPr lang="nn-NO" sz="2000" dirty="0" err="1" smtClean="0"/>
              <a:t>ovedkontor</a:t>
            </a:r>
            <a:r>
              <a:rPr lang="nn-NO" sz="2000" dirty="0"/>
              <a:t> </a:t>
            </a:r>
            <a:r>
              <a:rPr lang="nn-NO" sz="2000" dirty="0" smtClean="0"/>
              <a:t>i </a:t>
            </a:r>
            <a:r>
              <a:rPr lang="nn-NO" sz="2400" dirty="0" smtClean="0"/>
              <a:t>M</a:t>
            </a:r>
            <a:r>
              <a:rPr lang="nn-NO" sz="2000" dirty="0" smtClean="0"/>
              <a:t>olde</a:t>
            </a:r>
            <a:r>
              <a:rPr lang="nn-NO" sz="2400" dirty="0" smtClean="0"/>
              <a:t>.    D</a:t>
            </a:r>
            <a:r>
              <a:rPr lang="nn-NO" sz="2000" dirty="0" smtClean="0"/>
              <a:t>aglig leder:  Kjetil </a:t>
            </a:r>
            <a:r>
              <a:rPr lang="nn-NO" sz="2000" dirty="0" err="1" smtClean="0"/>
              <a:t>Sigerseth</a:t>
            </a:r>
            <a:endParaRPr lang="nn-NO" sz="2000" dirty="0"/>
          </a:p>
          <a:p>
            <a:pPr marL="0" indent="0">
              <a:buNone/>
            </a:pPr>
            <a:r>
              <a:rPr lang="nn-NO" sz="2400" dirty="0" smtClean="0"/>
              <a:t>    </a:t>
            </a:r>
            <a:r>
              <a:rPr lang="nn-NO" sz="1600" u="sng" dirty="0" smtClean="0"/>
              <a:t>Internett-adresser</a:t>
            </a:r>
            <a:r>
              <a:rPr lang="nn-NO" sz="1800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n-NO" sz="2000" dirty="0" smtClean="0"/>
              <a:t>NamuNorge.no                    Ncd-international.org</a:t>
            </a:r>
          </a:p>
          <a:p>
            <a:pPr marL="0" indent="0">
              <a:buNone/>
            </a:pPr>
            <a:r>
              <a:rPr lang="nn-NO" sz="2800" dirty="0" smtClean="0"/>
              <a:t>   </a:t>
            </a:r>
            <a:endParaRPr lang="nn-NO" sz="2000" dirty="0" smtClean="0"/>
          </a:p>
          <a:p>
            <a:pPr marL="0" indent="0">
              <a:buNone/>
            </a:pPr>
            <a:r>
              <a:rPr lang="nn-NO" dirty="0"/>
              <a:t> </a:t>
            </a:r>
            <a:r>
              <a:rPr lang="nn-NO" dirty="0" smtClean="0"/>
              <a:t>  </a:t>
            </a:r>
          </a:p>
          <a:p>
            <a:pPr marL="0" indent="0">
              <a:buNone/>
            </a:pPr>
            <a:r>
              <a:rPr lang="nn-NO" dirty="0" smtClean="0"/>
              <a:t>   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10411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187615" y="214313"/>
            <a:ext cx="6756360" cy="1462087"/>
          </a:xfrm>
        </p:spPr>
        <p:txBody>
          <a:bodyPr/>
          <a:lstStyle/>
          <a:p>
            <a:r>
              <a:rPr lang="nn-NO" dirty="0" smtClean="0"/>
              <a:t>	</a:t>
            </a:r>
            <a:r>
              <a:rPr lang="nn-NO" sz="3600" dirty="0" smtClean="0"/>
              <a:t>      </a:t>
            </a:r>
            <a:r>
              <a:rPr lang="nn-NO" sz="3600" dirty="0" err="1" smtClean="0"/>
              <a:t>NaMu</a:t>
            </a:r>
            <a:r>
              <a:rPr lang="nn-NO" sz="3600" dirty="0" smtClean="0"/>
              <a:t> gjorde:</a:t>
            </a:r>
            <a:br>
              <a:rPr lang="nn-NO" sz="3600" dirty="0" smtClean="0"/>
            </a:br>
            <a:r>
              <a:rPr lang="nn-NO" sz="3600" dirty="0"/>
              <a:t> </a:t>
            </a:r>
            <a:r>
              <a:rPr lang="nn-NO" sz="3600" dirty="0" smtClean="0"/>
              <a:t>  en internasjonal </a:t>
            </a:r>
            <a:r>
              <a:rPr lang="nn-NO" sz="3600" dirty="0" err="1" smtClean="0"/>
              <a:t>undersøkelse</a:t>
            </a:r>
            <a:endParaRPr lang="nb-NO" sz="3600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992188" y="2274888"/>
            <a:ext cx="7772400" cy="4114800"/>
          </a:xfrm>
        </p:spPr>
        <p:txBody>
          <a:bodyPr/>
          <a:lstStyle/>
          <a:p>
            <a:r>
              <a:rPr lang="nn-NO" sz="2800" dirty="0" smtClean="0"/>
              <a:t>Dette skjedde i 1994-96.    </a:t>
            </a:r>
            <a:r>
              <a:rPr lang="nn-NO" sz="2800" dirty="0" err="1" smtClean="0"/>
              <a:t>Siden</a:t>
            </a:r>
            <a:r>
              <a:rPr lang="nn-NO" sz="2800" dirty="0" smtClean="0"/>
              <a:t> er det gjennomført </a:t>
            </a:r>
            <a:r>
              <a:rPr lang="nn-NO" sz="2800" dirty="0" err="1" smtClean="0"/>
              <a:t>tester</a:t>
            </a:r>
            <a:r>
              <a:rPr lang="nn-NO" sz="2800" dirty="0" smtClean="0"/>
              <a:t> i over 70 000 </a:t>
            </a:r>
            <a:r>
              <a:rPr lang="nn-NO" sz="2800" dirty="0" err="1" smtClean="0"/>
              <a:t>menigheter</a:t>
            </a:r>
            <a:endParaRPr lang="nn-NO" sz="2800" dirty="0" smtClean="0"/>
          </a:p>
          <a:p>
            <a:pPr>
              <a:buFontTx/>
              <a:buChar char="-"/>
            </a:pPr>
            <a:endParaRPr lang="nn-NO" sz="2800" dirty="0" smtClean="0"/>
          </a:p>
          <a:p>
            <a:pPr>
              <a:buFontTx/>
              <a:buChar char="-"/>
            </a:pPr>
            <a:r>
              <a:rPr lang="nn-NO" sz="2400" dirty="0" smtClean="0"/>
              <a:t>De </a:t>
            </a:r>
            <a:r>
              <a:rPr lang="nn-NO" sz="2400" dirty="0" err="1" smtClean="0"/>
              <a:t>landene</a:t>
            </a:r>
            <a:r>
              <a:rPr lang="nn-NO" sz="2400" dirty="0" smtClean="0"/>
              <a:t> som deltok i den første </a:t>
            </a:r>
            <a:r>
              <a:rPr lang="nn-NO" sz="2400" dirty="0" err="1" smtClean="0"/>
              <a:t>undersøkelsen</a:t>
            </a:r>
            <a:r>
              <a:rPr lang="nn-NO" sz="2400" dirty="0" smtClean="0"/>
              <a:t> er merket med rødt i kartet som kommer opp.</a:t>
            </a:r>
          </a:p>
          <a:p>
            <a:pPr marL="0" indent="0">
              <a:buNone/>
            </a:pPr>
            <a:r>
              <a:rPr lang="nn-NO" sz="2400" dirty="0"/>
              <a:t> </a:t>
            </a:r>
            <a:r>
              <a:rPr lang="nn-NO" sz="2400" dirty="0" smtClean="0"/>
              <a:t>  </a:t>
            </a:r>
            <a:endParaRPr lang="nn-NO" sz="2400" dirty="0"/>
          </a:p>
          <a:p>
            <a:pPr marL="0" indent="0">
              <a:buNone/>
            </a:pPr>
            <a:endParaRPr lang="nb-NO" sz="2800" dirty="0"/>
          </a:p>
        </p:txBody>
      </p:sp>
      <p:pic>
        <p:nvPicPr>
          <p:cNvPr id="6" name="Picture 3" descr="H019-Forskningsprosjektet.tif                                  00000ABCNCD 1.5                        B5BB373C: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926" y="1982873"/>
            <a:ext cx="7243598" cy="469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26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176041" y="214313"/>
            <a:ext cx="6767934" cy="1462087"/>
          </a:xfrm>
        </p:spPr>
        <p:txBody>
          <a:bodyPr/>
          <a:lstStyle/>
          <a:p>
            <a:r>
              <a:rPr lang="nn-NO" sz="3200" dirty="0" err="1" smtClean="0"/>
              <a:t>NaMu</a:t>
            </a:r>
            <a:r>
              <a:rPr lang="nn-NO" sz="3200" dirty="0" smtClean="0"/>
              <a:t> har etter dette fokusert på:</a:t>
            </a:r>
            <a:endParaRPr lang="nb-NO" sz="3200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1182688" y="1817225"/>
            <a:ext cx="7772400" cy="47571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n-NO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nn-NO" sz="2400" dirty="0" smtClean="0"/>
              <a:t>Bibelens ord og </a:t>
            </a:r>
            <a:r>
              <a:rPr lang="nn-NO" sz="2400" i="1" dirty="0" smtClean="0"/>
              <a:t>sunnheten</a:t>
            </a:r>
            <a:r>
              <a:rPr lang="nn-NO" sz="2400" dirty="0" smtClean="0"/>
              <a:t> (helsetilstanden) i </a:t>
            </a:r>
            <a:r>
              <a:rPr lang="nn-NO" sz="2400" dirty="0" err="1" smtClean="0"/>
              <a:t>menigheten</a:t>
            </a:r>
            <a:endParaRPr lang="nn-NO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nn-NO" sz="2400" dirty="0" err="1" smtClean="0"/>
              <a:t>Hvordan</a:t>
            </a:r>
            <a:r>
              <a:rPr lang="nn-NO" sz="2400" dirty="0" smtClean="0"/>
              <a:t> Guds gitte potensial kan bli </a:t>
            </a:r>
            <a:r>
              <a:rPr lang="nn-NO" sz="2400" i="1" dirty="0" err="1" smtClean="0"/>
              <a:t>forløst</a:t>
            </a:r>
            <a:r>
              <a:rPr lang="nn-NO" sz="2400" dirty="0" smtClean="0"/>
              <a:t> i </a:t>
            </a:r>
            <a:r>
              <a:rPr lang="nn-NO" sz="2400" dirty="0" err="1" smtClean="0"/>
              <a:t>menighet</a:t>
            </a:r>
            <a:r>
              <a:rPr lang="nn-NO" sz="2400" dirty="0" smtClean="0"/>
              <a:t> og enkeltindivid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400" dirty="0" smtClean="0"/>
              <a:t>At individualitet og </a:t>
            </a:r>
            <a:r>
              <a:rPr lang="nn-NO" sz="2400" dirty="0" err="1" smtClean="0"/>
              <a:t>mangfold</a:t>
            </a:r>
            <a:r>
              <a:rPr lang="nn-NO" sz="2400" dirty="0" smtClean="0"/>
              <a:t> får virke i </a:t>
            </a:r>
            <a:r>
              <a:rPr lang="nn-NO" sz="2400" i="1" dirty="0" smtClean="0"/>
              <a:t>sunn ballanse</a:t>
            </a:r>
            <a:r>
              <a:rPr lang="nn-NO" sz="2400" dirty="0" smtClean="0"/>
              <a:t> i fellesskapet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400" dirty="0" smtClean="0"/>
              <a:t>At bibelens visdom blir </a:t>
            </a:r>
            <a:r>
              <a:rPr lang="nn-NO" sz="2400" i="1" dirty="0" smtClean="0"/>
              <a:t>relatert</a:t>
            </a:r>
            <a:r>
              <a:rPr lang="nn-NO" sz="2400" dirty="0" smtClean="0"/>
              <a:t> til folks </a:t>
            </a:r>
            <a:r>
              <a:rPr lang="nn-NO" sz="2400" dirty="0" err="1" smtClean="0"/>
              <a:t>hverdagsliv</a:t>
            </a:r>
            <a:endParaRPr lang="nn-NO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nn-NO" sz="2400" dirty="0" smtClean="0"/>
              <a:t>At </a:t>
            </a:r>
            <a:r>
              <a:rPr lang="nn-NO" sz="2400" dirty="0" err="1" smtClean="0"/>
              <a:t>mennesker</a:t>
            </a:r>
            <a:r>
              <a:rPr lang="nn-NO" sz="2400" dirty="0" smtClean="0"/>
              <a:t> blir </a:t>
            </a:r>
            <a:r>
              <a:rPr lang="nn-NO" sz="2400" dirty="0" err="1" smtClean="0"/>
              <a:t>kalt</a:t>
            </a:r>
            <a:r>
              <a:rPr lang="nn-NO" sz="2400" dirty="0" smtClean="0"/>
              <a:t> og </a:t>
            </a:r>
            <a:r>
              <a:rPr lang="nn-NO" sz="2400" i="1" dirty="0" err="1" smtClean="0"/>
              <a:t>utrustet</a:t>
            </a:r>
            <a:r>
              <a:rPr lang="nn-NO" sz="2400" i="1" dirty="0" smtClean="0"/>
              <a:t>  som Jesu </a:t>
            </a:r>
            <a:r>
              <a:rPr lang="nn-NO" sz="2400" i="1" dirty="0" err="1" smtClean="0"/>
              <a:t>disipler</a:t>
            </a:r>
            <a:endParaRPr lang="nn-NO" sz="2400" i="1" dirty="0" smtClean="0"/>
          </a:p>
          <a:p>
            <a:pPr marL="514350" indent="-514350">
              <a:buFont typeface="+mj-lt"/>
              <a:buAutoNum type="arabicPeriod"/>
            </a:pPr>
            <a:r>
              <a:rPr lang="nn-NO" sz="2400" dirty="0" smtClean="0"/>
              <a:t>At </a:t>
            </a:r>
            <a:r>
              <a:rPr lang="nn-NO" sz="2400" dirty="0" err="1" smtClean="0"/>
              <a:t>menighetsarbeidet</a:t>
            </a:r>
            <a:r>
              <a:rPr lang="nn-NO" sz="2400" dirty="0" smtClean="0"/>
              <a:t> skal være </a:t>
            </a:r>
            <a:r>
              <a:rPr lang="nn-NO" sz="2400" i="1" dirty="0" err="1" smtClean="0"/>
              <a:t>kvalitetsrettet</a:t>
            </a:r>
            <a:r>
              <a:rPr lang="nn-NO" sz="2400" i="1" dirty="0" smtClean="0"/>
              <a:t> og overkommelig</a:t>
            </a:r>
          </a:p>
          <a:p>
            <a:pPr marL="0" indent="0">
              <a:buNone/>
            </a:pPr>
            <a:endParaRPr lang="nn-NO" dirty="0" smtClean="0"/>
          </a:p>
          <a:p>
            <a:pPr marL="514350" indent="-514350">
              <a:buFont typeface="+mj-lt"/>
              <a:buAutoNum type="arabicPeriod"/>
            </a:pPr>
            <a:endParaRPr lang="nn-NO" dirty="0" smtClean="0"/>
          </a:p>
          <a:p>
            <a:pPr marL="514350" indent="-514350">
              <a:buFont typeface="+mj-lt"/>
              <a:buAutoNum type="arabicPeriod"/>
            </a:pPr>
            <a:endParaRPr lang="nn-NO" dirty="0" smtClean="0"/>
          </a:p>
          <a:p>
            <a:pPr marL="514350" indent="-514350">
              <a:buFont typeface="+mj-lt"/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375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US_05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9783">
            <a:off x="4411728" y="4866687"/>
            <a:ext cx="1686526" cy="168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10765" y="150471"/>
            <a:ext cx="6366076" cy="1967696"/>
          </a:xfrm>
        </p:spPr>
        <p:txBody>
          <a:bodyPr/>
          <a:lstStyle/>
          <a:p>
            <a:r>
              <a:rPr lang="nn-NO" i="1" dirty="0" smtClean="0"/>
              <a:t>    </a:t>
            </a:r>
            <a:br>
              <a:rPr lang="nn-NO" i="1" dirty="0" smtClean="0"/>
            </a:br>
            <a:r>
              <a:rPr lang="nn-NO" i="1" dirty="0" smtClean="0"/>
              <a:t>  </a:t>
            </a:r>
            <a:r>
              <a:rPr lang="nn-NO" dirty="0" smtClean="0"/>
              <a:t>  </a:t>
            </a:r>
            <a:br>
              <a:rPr lang="nn-NO" dirty="0" smtClean="0"/>
            </a:b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         </a:t>
            </a:r>
            <a:r>
              <a:rPr lang="nn-NO" sz="3200" dirty="0" err="1" smtClean="0"/>
              <a:t>NaMu</a:t>
            </a:r>
            <a:r>
              <a:rPr lang="nn-NO" sz="3200" dirty="0" smtClean="0"/>
              <a:t>  </a:t>
            </a:r>
            <a:r>
              <a:rPr lang="nn-NO" sz="3200" dirty="0"/>
              <a:t>bygger </a:t>
            </a:r>
            <a:r>
              <a:rPr lang="nn-NO" sz="3200" dirty="0" smtClean="0"/>
              <a:t>på: </a:t>
            </a:r>
            <a:r>
              <a:rPr lang="nn-NO" sz="3200" i="1" dirty="0" smtClean="0"/>
              <a:t>   </a:t>
            </a:r>
            <a:br>
              <a:rPr lang="nn-NO" sz="3200" i="1" dirty="0" smtClean="0"/>
            </a:br>
            <a:r>
              <a:rPr lang="nn-NO" sz="3200" i="1" dirty="0"/>
              <a:t> </a:t>
            </a:r>
            <a:r>
              <a:rPr lang="nn-NO" sz="3200" i="1" dirty="0" smtClean="0"/>
              <a:t>         at «Gud gir </a:t>
            </a:r>
            <a:r>
              <a:rPr lang="nn-NO" sz="3200" i="1" dirty="0"/>
              <a:t>vekst»</a:t>
            </a:r>
            <a:r>
              <a:rPr lang="nn-NO" sz="1400" i="1" dirty="0"/>
              <a:t> 1 Kor 3.7</a:t>
            </a:r>
            <a:r>
              <a:rPr lang="nn-NO" i="1" dirty="0"/>
              <a:t/>
            </a:r>
            <a:br>
              <a:rPr lang="nn-NO" i="1" dirty="0"/>
            </a:b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sz="half" idx="1"/>
          </p:nvPr>
        </p:nvSpPr>
        <p:spPr>
          <a:xfrm>
            <a:off x="624645" y="2378597"/>
            <a:ext cx="2548078" cy="4114800"/>
          </a:xfrm>
        </p:spPr>
        <p:txBody>
          <a:bodyPr/>
          <a:lstStyle/>
          <a:p>
            <a:r>
              <a:rPr lang="nn-NO" dirty="0" err="1" smtClean="0">
                <a:solidFill>
                  <a:schemeClr val="tx2"/>
                </a:solidFill>
              </a:rPr>
              <a:t>Prinsipper</a:t>
            </a:r>
            <a:r>
              <a:rPr lang="nn-NO" dirty="0" smtClean="0"/>
              <a:t> </a:t>
            </a:r>
          </a:p>
          <a:p>
            <a:pPr marL="0" indent="0">
              <a:buNone/>
            </a:pPr>
            <a:r>
              <a:rPr lang="nn-NO" i="1" dirty="0" smtClean="0"/>
              <a:t>   </a:t>
            </a:r>
            <a:r>
              <a:rPr lang="nn-NO" sz="2400" i="1" dirty="0" smtClean="0">
                <a:solidFill>
                  <a:schemeClr val="tx2"/>
                </a:solidFill>
              </a:rPr>
              <a:t>for </a:t>
            </a:r>
            <a:r>
              <a:rPr lang="nn-NO" sz="2400" i="1" dirty="0" err="1" smtClean="0">
                <a:solidFill>
                  <a:schemeClr val="tx2"/>
                </a:solidFill>
              </a:rPr>
              <a:t>hvordan</a:t>
            </a:r>
            <a:r>
              <a:rPr lang="nn-NO" sz="2400" i="1" dirty="0" smtClean="0">
                <a:solidFill>
                  <a:schemeClr val="tx2"/>
                </a:solidFill>
              </a:rPr>
              <a:t>    </a:t>
            </a:r>
          </a:p>
          <a:p>
            <a:pPr marL="0" indent="0">
              <a:buNone/>
            </a:pPr>
            <a:r>
              <a:rPr lang="nn-NO" sz="2400" i="1" dirty="0">
                <a:solidFill>
                  <a:schemeClr val="tx2"/>
                </a:solidFill>
              </a:rPr>
              <a:t> </a:t>
            </a:r>
            <a:r>
              <a:rPr lang="nn-NO" sz="2400" i="1" dirty="0" smtClean="0">
                <a:solidFill>
                  <a:schemeClr val="tx2"/>
                </a:solidFill>
              </a:rPr>
              <a:t>  Guds rike  </a:t>
            </a:r>
          </a:p>
          <a:p>
            <a:pPr marL="0" indent="0">
              <a:buNone/>
            </a:pPr>
            <a:r>
              <a:rPr lang="nn-NO" sz="2400" i="1" dirty="0">
                <a:solidFill>
                  <a:schemeClr val="tx2"/>
                </a:solidFill>
              </a:rPr>
              <a:t> </a:t>
            </a:r>
            <a:r>
              <a:rPr lang="nn-NO" sz="2400" i="1" dirty="0" smtClean="0">
                <a:solidFill>
                  <a:schemeClr val="tx2"/>
                </a:solidFill>
              </a:rPr>
              <a:t>  </a:t>
            </a:r>
            <a:r>
              <a:rPr lang="nn-NO" sz="2400" i="1" dirty="0" err="1" smtClean="0">
                <a:solidFill>
                  <a:schemeClr val="tx2"/>
                </a:solidFill>
              </a:rPr>
              <a:t>vokser</a:t>
            </a:r>
            <a:endParaRPr lang="nn-NO" sz="2400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n-NO" sz="2400" i="1" dirty="0" smtClean="0">
              <a:solidFill>
                <a:schemeClr val="tx2"/>
              </a:solidFill>
            </a:endParaRPr>
          </a:p>
          <a:p>
            <a:r>
              <a:rPr lang="nn-NO" i="1" dirty="0" smtClean="0"/>
              <a:t>«Av seg </a:t>
            </a:r>
            <a:r>
              <a:rPr lang="nn-NO" i="1" dirty="0" err="1" smtClean="0"/>
              <a:t>selv</a:t>
            </a:r>
            <a:r>
              <a:rPr lang="nn-NO" i="1" dirty="0" smtClean="0"/>
              <a:t> gir </a:t>
            </a:r>
            <a:r>
              <a:rPr lang="nn-NO" i="1" dirty="0" err="1" smtClean="0"/>
              <a:t>jorden</a:t>
            </a:r>
            <a:r>
              <a:rPr lang="nn-NO" i="1" dirty="0" smtClean="0"/>
              <a:t> grøde»           </a:t>
            </a:r>
          </a:p>
          <a:p>
            <a:pPr marL="0" indent="0">
              <a:buNone/>
            </a:pPr>
            <a:r>
              <a:rPr lang="nn-NO" i="1" dirty="0" smtClean="0"/>
              <a:t>       </a:t>
            </a:r>
            <a:r>
              <a:rPr lang="nn-NO" sz="2000" i="1" dirty="0" err="1" smtClean="0"/>
              <a:t>Mk</a:t>
            </a:r>
            <a:r>
              <a:rPr lang="nn-NO" sz="2000" i="1" dirty="0" smtClean="0"/>
              <a:t> 4.28</a:t>
            </a:r>
            <a:endParaRPr lang="nn-NO" sz="2000" i="1" dirty="0"/>
          </a:p>
          <a:p>
            <a:endParaRPr lang="nn-NO" sz="4400" dirty="0" smtClean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3400243" y="2017713"/>
            <a:ext cx="5614447" cy="4475684"/>
          </a:xfrm>
        </p:spPr>
        <p:txBody>
          <a:bodyPr/>
          <a:lstStyle/>
          <a:p>
            <a:r>
              <a:rPr lang="nn-NO" sz="2400" dirty="0" err="1"/>
              <a:t>NaMu</a:t>
            </a:r>
            <a:r>
              <a:rPr lang="nn-NO" sz="2400" dirty="0"/>
              <a:t> </a:t>
            </a:r>
            <a:r>
              <a:rPr lang="nn-NO" sz="2400" dirty="0" smtClean="0"/>
              <a:t>– </a:t>
            </a:r>
            <a:r>
              <a:rPr lang="nn-NO" sz="2000" dirty="0" smtClean="0"/>
              <a:t>har ingen bestemt </a:t>
            </a:r>
            <a:r>
              <a:rPr lang="nn-NO" sz="2000" dirty="0" err="1" smtClean="0"/>
              <a:t>menighets</a:t>
            </a:r>
            <a:r>
              <a:rPr lang="nn-NO" sz="2000" dirty="0" smtClean="0"/>
              <a:t>- </a:t>
            </a:r>
          </a:p>
          <a:p>
            <a:pPr marL="0" indent="0">
              <a:buNone/>
            </a:pPr>
            <a:r>
              <a:rPr lang="nn-NO" sz="2000" dirty="0"/>
              <a:t> </a:t>
            </a:r>
            <a:r>
              <a:rPr lang="nn-NO" sz="2000" dirty="0" smtClean="0"/>
              <a:t>   modell</a:t>
            </a:r>
            <a:r>
              <a:rPr lang="nn-NO" sz="2000" dirty="0"/>
              <a:t>, </a:t>
            </a:r>
            <a:r>
              <a:rPr lang="nn-NO" sz="2000" dirty="0" smtClean="0"/>
              <a:t>men spør </a:t>
            </a:r>
            <a:r>
              <a:rPr lang="nn-NO" sz="2000" dirty="0" err="1" smtClean="0"/>
              <a:t>hvordan</a:t>
            </a:r>
            <a:r>
              <a:rPr lang="nn-NO" sz="2000" dirty="0" smtClean="0"/>
              <a:t> Guds rike </a:t>
            </a:r>
            <a:r>
              <a:rPr lang="nn-NO" sz="2000" dirty="0" err="1" smtClean="0"/>
              <a:t>vokser</a:t>
            </a:r>
            <a:r>
              <a:rPr lang="nn-NO" sz="2000" dirty="0" smtClean="0"/>
              <a:t>? </a:t>
            </a:r>
          </a:p>
          <a:p>
            <a:pPr marL="0" indent="0">
              <a:buNone/>
            </a:pPr>
            <a:r>
              <a:rPr lang="nn-NO" dirty="0" smtClean="0"/>
              <a:t>-  1 prinsipp: </a:t>
            </a:r>
            <a:r>
              <a:rPr lang="nn-NO" i="1" dirty="0" smtClean="0">
                <a:solidFill>
                  <a:schemeClr val="accent1">
                    <a:lumMod val="50000"/>
                  </a:schemeClr>
                </a:solidFill>
              </a:rPr>
              <a:t>«AV SEG SELV»     </a:t>
            </a:r>
          </a:p>
          <a:p>
            <a:pPr marL="0" indent="0">
              <a:buNone/>
            </a:pPr>
            <a:r>
              <a:rPr lang="nn-NO" dirty="0" smtClean="0"/>
              <a:t>-  8 </a:t>
            </a:r>
            <a:r>
              <a:rPr lang="nn-NO" dirty="0"/>
              <a:t>kvaliteter  </a:t>
            </a:r>
            <a:r>
              <a:rPr lang="nn-NO" sz="2000" i="1" dirty="0"/>
              <a:t>i </a:t>
            </a:r>
            <a:r>
              <a:rPr lang="nn-NO" sz="2000" i="1" dirty="0" err="1"/>
              <a:t>Menigheten</a:t>
            </a:r>
            <a:endParaRPr lang="nn-NO" dirty="0"/>
          </a:p>
          <a:p>
            <a:pPr marL="0" indent="0">
              <a:buNone/>
            </a:pPr>
            <a:r>
              <a:rPr lang="nn-NO" dirty="0" smtClean="0"/>
              <a:t>-  6 </a:t>
            </a:r>
            <a:r>
              <a:rPr lang="nn-NO" dirty="0"/>
              <a:t>vekstkrefter </a:t>
            </a:r>
            <a:r>
              <a:rPr lang="nn-NO" sz="2000" i="1" dirty="0"/>
              <a:t>i </a:t>
            </a:r>
            <a:r>
              <a:rPr lang="nn-NO" sz="2000" i="1" dirty="0" err="1" smtClean="0"/>
              <a:t>Skaperverket</a:t>
            </a:r>
            <a:endParaRPr lang="nn-NO" sz="2000" i="1" dirty="0" smtClean="0"/>
          </a:p>
          <a:p>
            <a:pPr marL="0" indent="0">
              <a:buNone/>
            </a:pPr>
            <a:r>
              <a:rPr lang="nn-NO" dirty="0" smtClean="0"/>
              <a:t>-  3 farger for </a:t>
            </a:r>
            <a:r>
              <a:rPr lang="nn-NO" dirty="0" err="1" smtClean="0"/>
              <a:t>helhet</a:t>
            </a:r>
            <a:r>
              <a:rPr lang="nn-NO" dirty="0" smtClean="0"/>
              <a:t> og </a:t>
            </a:r>
            <a:r>
              <a:rPr lang="nn-NO" dirty="0" err="1" smtClean="0"/>
              <a:t>enhet</a:t>
            </a:r>
            <a:r>
              <a:rPr lang="nn-NO" dirty="0" smtClean="0"/>
              <a:t>   </a:t>
            </a:r>
          </a:p>
          <a:p>
            <a:pPr marL="0" indent="0">
              <a:buNone/>
            </a:pPr>
            <a:r>
              <a:rPr lang="nn-NO" sz="2000" i="1" dirty="0" smtClean="0"/>
              <a:t>                                       i fargerikt  </a:t>
            </a:r>
          </a:p>
          <a:p>
            <a:pPr marL="0" indent="0">
              <a:buNone/>
            </a:pPr>
            <a:r>
              <a:rPr lang="nn-NO" sz="2000" i="1" dirty="0"/>
              <a:t> </a:t>
            </a:r>
            <a:r>
              <a:rPr lang="nn-NO" sz="2000" i="1" dirty="0" smtClean="0"/>
              <a:t>                                         fellesskap</a:t>
            </a:r>
          </a:p>
          <a:p>
            <a:pPr lvl="6">
              <a:buFontTx/>
              <a:buChar char="-"/>
            </a:pPr>
            <a:r>
              <a:rPr lang="nn-NO" sz="1000" i="1" dirty="0" smtClean="0"/>
              <a:t>          </a:t>
            </a:r>
            <a:r>
              <a:rPr lang="nn-NO" sz="2000" i="1" dirty="0" smtClean="0"/>
              <a:t>og ballanse</a:t>
            </a:r>
          </a:p>
          <a:p>
            <a:pPr lvl="6">
              <a:buFontTx/>
              <a:buChar char="-"/>
            </a:pPr>
            <a:r>
              <a:rPr lang="nn-NO" sz="1400" i="1" dirty="0"/>
              <a:t> </a:t>
            </a:r>
            <a:r>
              <a:rPr lang="nn-NO" sz="1400" i="1" dirty="0" smtClean="0"/>
              <a:t>       </a:t>
            </a:r>
            <a:r>
              <a:rPr lang="nn-NO" sz="1400" i="1" dirty="0" err="1" smtClean="0"/>
              <a:t>jfr</a:t>
            </a:r>
            <a:r>
              <a:rPr lang="nn-NO" sz="1400" i="1" dirty="0" smtClean="0"/>
              <a:t>. </a:t>
            </a:r>
            <a:r>
              <a:rPr lang="nn-NO" sz="1400" i="1" dirty="0" err="1" smtClean="0"/>
              <a:t>Treenigheten</a:t>
            </a:r>
            <a:endParaRPr lang="nb-NO" sz="1400" i="1" dirty="0"/>
          </a:p>
        </p:txBody>
      </p:sp>
    </p:spTree>
    <p:extLst>
      <p:ext uri="{BB962C8B-B14F-4D97-AF65-F5344CB8AC3E}">
        <p14:creationId xmlns:p14="http://schemas.microsoft.com/office/powerpoint/2010/main" val="102564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Vogn med farge, firkanthju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70605">
            <a:off x="7098025" y="3075213"/>
            <a:ext cx="1965843" cy="118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592729" y="214313"/>
            <a:ext cx="6351246" cy="1462087"/>
          </a:xfrm>
        </p:spPr>
        <p:txBody>
          <a:bodyPr/>
          <a:lstStyle/>
          <a:p>
            <a:r>
              <a:rPr lang="nn-NO" sz="3600" dirty="0" smtClean="0"/>
              <a:t>   </a:t>
            </a:r>
            <a:r>
              <a:rPr lang="nn-NO" sz="3600" dirty="0" err="1" smtClean="0"/>
              <a:t>NaMu</a:t>
            </a:r>
            <a:r>
              <a:rPr lang="nn-NO" sz="3600" dirty="0" smtClean="0"/>
              <a:t> har utviklet:</a:t>
            </a:r>
            <a:endParaRPr lang="nb-NO" sz="3600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1182688" y="2183968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nn-NO" dirty="0" smtClean="0"/>
              <a:t>   - </a:t>
            </a:r>
            <a:r>
              <a:rPr lang="nn-NO" sz="2000" dirty="0" smtClean="0"/>
              <a:t>ulike </a:t>
            </a:r>
            <a:r>
              <a:rPr lang="nn-NO" sz="2000" dirty="0" err="1" smtClean="0"/>
              <a:t>tester</a:t>
            </a:r>
            <a:r>
              <a:rPr lang="nn-NO" sz="2000" dirty="0" smtClean="0"/>
              <a:t> for å konkretisere </a:t>
            </a:r>
            <a:r>
              <a:rPr lang="nn-NO" sz="2000" dirty="0" err="1" smtClean="0"/>
              <a:t>hva</a:t>
            </a:r>
            <a:r>
              <a:rPr lang="nn-NO" sz="2000" dirty="0" smtClean="0"/>
              <a:t> som er, og å identifisere   </a:t>
            </a:r>
          </a:p>
          <a:p>
            <a:pPr marL="0" indent="0">
              <a:buNone/>
            </a:pPr>
            <a:r>
              <a:rPr lang="nn-NO" sz="2000" dirty="0"/>
              <a:t> </a:t>
            </a:r>
            <a:r>
              <a:rPr lang="nn-NO" sz="2000" dirty="0" smtClean="0"/>
              <a:t>       </a:t>
            </a:r>
            <a:r>
              <a:rPr lang="nn-NO" sz="2000" dirty="0" err="1" smtClean="0"/>
              <a:t>hva</a:t>
            </a:r>
            <a:r>
              <a:rPr lang="nn-NO" sz="2000" dirty="0" smtClean="0"/>
              <a:t> som eventuelt </a:t>
            </a:r>
            <a:r>
              <a:rPr lang="nn-NO" sz="2000" dirty="0" err="1" smtClean="0"/>
              <a:t>hindrer</a:t>
            </a:r>
            <a:r>
              <a:rPr lang="nn-NO" sz="2000" dirty="0" smtClean="0"/>
              <a:t> sunn utvikling i </a:t>
            </a:r>
            <a:r>
              <a:rPr lang="nn-NO" sz="2000" dirty="0" err="1" smtClean="0"/>
              <a:t>lokalmenigheten</a:t>
            </a:r>
            <a:r>
              <a:rPr lang="nn-NO" sz="2000" dirty="0" smtClean="0"/>
              <a:t>.</a:t>
            </a:r>
          </a:p>
          <a:p>
            <a:endParaRPr lang="nn-NO" sz="2800" dirty="0" smtClean="0"/>
          </a:p>
          <a:p>
            <a:r>
              <a:rPr lang="nn-NO" sz="2800" dirty="0" err="1" smtClean="0"/>
              <a:t>Menighetstesten</a:t>
            </a:r>
            <a:r>
              <a:rPr lang="nn-NO" sz="2800" dirty="0" smtClean="0"/>
              <a:t> -</a:t>
            </a:r>
            <a:r>
              <a:rPr lang="nn-NO" dirty="0" smtClean="0"/>
              <a:t> </a:t>
            </a:r>
            <a:r>
              <a:rPr lang="nn-NO" sz="2400" dirty="0" smtClean="0"/>
              <a:t>8 kvalitetsområder</a:t>
            </a:r>
          </a:p>
          <a:p>
            <a:r>
              <a:rPr lang="nn-NO" sz="2800" dirty="0" smtClean="0"/>
              <a:t>Individuelle </a:t>
            </a:r>
            <a:r>
              <a:rPr lang="nn-NO" sz="2800" dirty="0" err="1" smtClean="0"/>
              <a:t>tester</a:t>
            </a:r>
            <a:r>
              <a:rPr lang="nn-NO" sz="2800" dirty="0" smtClean="0"/>
              <a:t> </a:t>
            </a:r>
            <a:r>
              <a:rPr lang="nn-NO" dirty="0" smtClean="0"/>
              <a:t>- </a:t>
            </a:r>
            <a:r>
              <a:rPr lang="nn-NO" sz="2400" dirty="0" smtClean="0"/>
              <a:t>for å utvikle personlige </a:t>
            </a:r>
            <a:r>
              <a:rPr lang="nn-NO" sz="2400" dirty="0" err="1" smtClean="0"/>
              <a:t>gaver</a:t>
            </a:r>
            <a:endParaRPr lang="nn-NO" sz="2400" dirty="0" smtClean="0"/>
          </a:p>
          <a:p>
            <a:r>
              <a:rPr lang="nn-NO" sz="2800" dirty="0" smtClean="0"/>
              <a:t>Resultat-</a:t>
            </a:r>
            <a:r>
              <a:rPr lang="nn-NO" sz="2800" dirty="0" err="1" smtClean="0"/>
              <a:t>guider</a:t>
            </a:r>
            <a:r>
              <a:rPr lang="nn-NO" sz="2800" dirty="0" smtClean="0"/>
              <a:t>   -  </a:t>
            </a:r>
            <a:r>
              <a:rPr lang="nn-NO" sz="2400" dirty="0" smtClean="0"/>
              <a:t>til hjelp i </a:t>
            </a:r>
            <a:r>
              <a:rPr lang="nn-NO" sz="2400" dirty="0" err="1" smtClean="0"/>
              <a:t>forståelse</a:t>
            </a:r>
            <a:r>
              <a:rPr lang="nn-NO" sz="2400" dirty="0" smtClean="0"/>
              <a:t> og </a:t>
            </a:r>
            <a:r>
              <a:rPr lang="nn-NO" sz="2400" dirty="0" err="1" smtClean="0"/>
              <a:t>videre</a:t>
            </a:r>
            <a:r>
              <a:rPr lang="nn-NO" sz="2400" dirty="0" smtClean="0"/>
              <a:t> </a:t>
            </a:r>
          </a:p>
          <a:p>
            <a:pPr marL="0" indent="0">
              <a:buNone/>
            </a:pPr>
            <a:r>
              <a:rPr lang="nn-NO" sz="2400" dirty="0"/>
              <a:t> </a:t>
            </a:r>
            <a:r>
              <a:rPr lang="nn-NO" sz="2400" dirty="0" smtClean="0"/>
              <a:t>                                   arbeid med </a:t>
            </a:r>
            <a:r>
              <a:rPr lang="nn-NO" sz="2400" dirty="0" err="1" smtClean="0"/>
              <a:t>vekstsyklusene</a:t>
            </a:r>
            <a:endParaRPr lang="nn-NO" sz="2400" dirty="0" smtClean="0"/>
          </a:p>
          <a:p>
            <a:pPr marL="0" indent="0">
              <a:buNone/>
            </a:pPr>
            <a:r>
              <a:rPr lang="nn-NO" sz="2400" dirty="0"/>
              <a:t> </a:t>
            </a:r>
            <a:r>
              <a:rPr lang="nn-NO" sz="2400" dirty="0" smtClean="0"/>
              <a:t>   I tillegg:      -</a:t>
            </a:r>
            <a:r>
              <a:rPr lang="nn-NO" sz="2000" dirty="0" smtClean="0"/>
              <a:t> bøker for </a:t>
            </a:r>
            <a:r>
              <a:rPr lang="nn-NO" sz="2000" dirty="0" err="1" smtClean="0"/>
              <a:t>hvert</a:t>
            </a:r>
            <a:r>
              <a:rPr lang="nn-NO" sz="2000" dirty="0" smtClean="0"/>
              <a:t> av de 8 </a:t>
            </a:r>
            <a:r>
              <a:rPr lang="nn-NO" sz="2000" dirty="0" err="1" smtClean="0"/>
              <a:t>kvalitetsområdene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680159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921397" y="-321700"/>
            <a:ext cx="7022578" cy="1493134"/>
          </a:xfrm>
        </p:spPr>
        <p:txBody>
          <a:bodyPr/>
          <a:lstStyle/>
          <a:p>
            <a:r>
              <a:rPr lang="nn-NO" sz="3200" dirty="0" smtClean="0"/>
              <a:t>         </a:t>
            </a:r>
            <a:r>
              <a:rPr lang="nn-NO" sz="3200" dirty="0" err="1" smtClean="0"/>
              <a:t>NaMu’s</a:t>
            </a:r>
            <a:r>
              <a:rPr lang="nn-NO" sz="3200" dirty="0" smtClean="0"/>
              <a:t>  </a:t>
            </a:r>
            <a:r>
              <a:rPr lang="nn-NO" sz="3200" dirty="0" err="1" smtClean="0"/>
              <a:t>menighetstest</a:t>
            </a:r>
            <a:r>
              <a:rPr lang="nn-NO" sz="3200" dirty="0" smtClean="0"/>
              <a:t>:</a:t>
            </a:r>
            <a:br>
              <a:rPr lang="nn-NO" sz="3200" dirty="0" smtClean="0"/>
            </a:br>
            <a:r>
              <a:rPr lang="nn-NO" sz="3600" dirty="0"/>
              <a:t> </a:t>
            </a:r>
            <a:r>
              <a:rPr lang="nn-NO" sz="3600" dirty="0" smtClean="0"/>
              <a:t>  </a:t>
            </a:r>
            <a:r>
              <a:rPr lang="nn-NO" sz="2400" dirty="0" smtClean="0"/>
              <a:t>-</a:t>
            </a:r>
            <a:r>
              <a:rPr lang="nn-NO" sz="3600" dirty="0" smtClean="0"/>
              <a:t> </a:t>
            </a:r>
            <a:r>
              <a:rPr lang="nn-NO" sz="2400" dirty="0" smtClean="0"/>
              <a:t>eksempel på de 8 kvaliteter i </a:t>
            </a:r>
            <a:r>
              <a:rPr lang="nn-NO" sz="2400" dirty="0" err="1" smtClean="0"/>
              <a:t>menighetslivet</a:t>
            </a:r>
            <a:endParaRPr lang="nb-NO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169" y="1212433"/>
            <a:ext cx="8337831" cy="564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65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2950" y="4052095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nb-NO" sz="2100" dirty="0"/>
              <a:t/>
            </a:r>
            <a:br>
              <a:rPr lang="nb-NO" sz="2100" dirty="0"/>
            </a:br>
            <a:r>
              <a:rPr lang="nb-NO" sz="1800" dirty="0"/>
              <a:t>Agenda 1 består av ulike </a:t>
            </a:r>
            <a:r>
              <a:rPr lang="nb-NO" sz="1800" b="1" dirty="0"/>
              <a:t>lærefellesskap</a:t>
            </a:r>
            <a:r>
              <a:rPr lang="nb-NO" sz="1800" dirty="0"/>
              <a:t>. </a:t>
            </a:r>
            <a:br>
              <a:rPr lang="nb-NO" sz="1800" dirty="0"/>
            </a:br>
            <a:r>
              <a:rPr lang="nb-NO" sz="1800" dirty="0"/>
              <a:t>Et lærefellesskap består av inntil ti menigheter/forsamlinger.</a:t>
            </a:r>
            <a:br>
              <a:rPr lang="nb-NO" sz="1800" dirty="0"/>
            </a:br>
            <a:r>
              <a:rPr lang="nb-NO" sz="1800" dirty="0"/>
              <a:t/>
            </a:r>
            <a:br>
              <a:rPr lang="nb-NO" sz="1800" dirty="0"/>
            </a:br>
            <a:r>
              <a:rPr lang="nb-NO" sz="1800" dirty="0"/>
              <a:t>Ledergruppene i de deltakende menigheter treffes to helger i året i sine respektive lærefellesskap. Da jobber de sammen for å; </a:t>
            </a:r>
            <a:br>
              <a:rPr lang="nb-NO" sz="1800" dirty="0"/>
            </a:br>
            <a:r>
              <a:rPr lang="nb-NO" sz="1800" dirty="0"/>
              <a:t/>
            </a:r>
            <a:br>
              <a:rPr lang="nb-NO" sz="1800" dirty="0"/>
            </a:br>
            <a:r>
              <a:rPr lang="nb-NO" sz="1800" b="1" dirty="0"/>
              <a:t>Evaluere</a:t>
            </a:r>
            <a:r>
              <a:rPr lang="nb-NO" sz="1800" dirty="0"/>
              <a:t> – Prøve </a:t>
            </a:r>
            <a:r>
              <a:rPr lang="nb-NO" sz="1800" b="1" dirty="0"/>
              <a:t>nye idéer </a:t>
            </a:r>
            <a:r>
              <a:rPr lang="nb-NO" sz="1800" dirty="0"/>
              <a:t>– Lage </a:t>
            </a:r>
            <a:r>
              <a:rPr lang="nb-NO" sz="1800" b="1" dirty="0"/>
              <a:t>konkrete handlingsplaner</a:t>
            </a:r>
            <a:r>
              <a:rPr lang="nb-NO" sz="1800" dirty="0"/>
              <a:t/>
            </a:r>
            <a:br>
              <a:rPr lang="nb-NO" sz="1800" dirty="0"/>
            </a:br>
            <a:r>
              <a:rPr lang="nb-NO" sz="1800" dirty="0"/>
              <a:t/>
            </a:r>
            <a:br>
              <a:rPr lang="nb-NO" sz="1800" dirty="0"/>
            </a:br>
            <a:r>
              <a:rPr lang="nb-NO" sz="1800" dirty="0"/>
              <a:t>Lærefellesskapets første fase varer i to år. </a:t>
            </a:r>
            <a:br>
              <a:rPr lang="nb-NO" sz="1800" dirty="0"/>
            </a:br>
            <a:r>
              <a:rPr lang="nb-NO" sz="1800" dirty="0"/>
              <a:t>Deretter kan man velge å fortsette i ytterligere to år.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" y="1521619"/>
            <a:ext cx="5231946" cy="1831181"/>
          </a:xfrm>
          <a:effectLst>
            <a:softEdge rad="25400"/>
          </a:effec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025" y="1678257"/>
            <a:ext cx="2020824" cy="151790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524000" y="4743450"/>
            <a:ext cx="6223000" cy="685800"/>
          </a:xfrm>
          <a:prstGeom prst="ellipse">
            <a:avLst/>
          </a:prstGeom>
          <a:blipFill dpi="0" rotWithShape="1">
            <a:blip r:embed="rId4">
              <a:alphaModFix amt="2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31961" y="277793"/>
            <a:ext cx="7793037" cy="1886673"/>
          </a:xfrm>
        </p:spPr>
        <p:txBody>
          <a:bodyPr/>
          <a:lstStyle/>
          <a:p>
            <a:r>
              <a:rPr lang="nn-NO" dirty="0" smtClean="0"/>
              <a:t>	         </a:t>
            </a:r>
            <a:r>
              <a:rPr lang="nn-NO" sz="3200" dirty="0" err="1" smtClean="0"/>
              <a:t>NaMu</a:t>
            </a:r>
            <a:r>
              <a:rPr lang="nn-NO" sz="3200" dirty="0" smtClean="0"/>
              <a:t> </a:t>
            </a:r>
            <a:r>
              <a:rPr lang="nn-NO" sz="3200" dirty="0" err="1" smtClean="0"/>
              <a:t>tester</a:t>
            </a:r>
            <a:r>
              <a:rPr lang="nn-NO" sz="3200" dirty="0" smtClean="0"/>
              <a:t> og gjør:                      </a:t>
            </a:r>
            <a:r>
              <a:rPr lang="nn-NO" sz="4000" dirty="0" smtClean="0"/>
              <a:t/>
            </a:r>
            <a:br>
              <a:rPr lang="nn-NO" sz="4000" dirty="0" smtClean="0"/>
            </a:br>
            <a:r>
              <a:rPr lang="nn-NO" sz="4000" dirty="0"/>
              <a:t> </a:t>
            </a:r>
            <a:r>
              <a:rPr lang="nn-NO" sz="4000" dirty="0" smtClean="0"/>
              <a:t>          </a:t>
            </a:r>
            <a:r>
              <a:rPr lang="nn-NO" sz="2400" dirty="0" smtClean="0"/>
              <a:t>‘</a:t>
            </a:r>
            <a:r>
              <a:rPr lang="nn-NO" sz="2400" dirty="0" err="1" smtClean="0"/>
              <a:t>NaMu</a:t>
            </a:r>
            <a:r>
              <a:rPr lang="nn-NO" sz="2400" dirty="0" smtClean="0"/>
              <a:t>-vekstsyklusen’  som kontinuerlig  </a:t>
            </a:r>
            <a:br>
              <a:rPr lang="nn-NO" sz="2400" dirty="0" smtClean="0"/>
            </a:br>
            <a:r>
              <a:rPr lang="nn-NO" sz="2400" dirty="0"/>
              <a:t> </a:t>
            </a:r>
            <a:r>
              <a:rPr lang="nn-NO" sz="2400" dirty="0" smtClean="0"/>
              <a:t>               </a:t>
            </a:r>
            <a:r>
              <a:rPr lang="nn-NO" sz="2400" dirty="0" err="1" smtClean="0"/>
              <a:t>redskap</a:t>
            </a:r>
            <a:r>
              <a:rPr lang="nn-NO" sz="2400" dirty="0" smtClean="0"/>
              <a:t> i arbeidet med </a:t>
            </a:r>
            <a:r>
              <a:rPr lang="nn-NO" sz="2400" dirty="0" err="1" smtClean="0"/>
              <a:t>menighetsutvikling</a:t>
            </a:r>
            <a:r>
              <a:rPr lang="nn-NO" sz="2400" dirty="0" smtClean="0"/>
              <a:t>,</a:t>
            </a:r>
            <a:br>
              <a:rPr lang="nn-NO" sz="2400" dirty="0" smtClean="0"/>
            </a:br>
            <a:r>
              <a:rPr lang="nn-NO" sz="2400" dirty="0"/>
              <a:t>	 </a:t>
            </a:r>
            <a:r>
              <a:rPr lang="nn-NO" sz="2400" dirty="0" smtClean="0"/>
              <a:t>            </a:t>
            </a:r>
            <a:r>
              <a:rPr lang="nn-NO" sz="2000" dirty="0" smtClean="0"/>
              <a:t>i både kortsiktig og langsiktig perspektiv</a:t>
            </a:r>
            <a:endParaRPr lang="nb-NO" sz="2000" dirty="0"/>
          </a:p>
        </p:txBody>
      </p:sp>
      <p:pic>
        <p:nvPicPr>
          <p:cNvPr id="3" name="Picture 6" descr="NaMU-syk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158" y="2152937"/>
            <a:ext cx="6157817" cy="463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Vogn med f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2628">
            <a:off x="523838" y="3369047"/>
            <a:ext cx="2963425" cy="220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01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628650" y="3438583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nb-NO" sz="2400" dirty="0"/>
              <a:t>Samlingene struktureres rundt følgende tema:</a:t>
            </a:r>
            <a:br>
              <a:rPr lang="nb-NO" sz="2400" dirty="0"/>
            </a:br>
            <a:endParaRPr lang="nb-NO" sz="2400" b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025" y="1671638"/>
            <a:ext cx="2020824" cy="1517904"/>
          </a:xfrm>
          <a:prstGeom prst="rect">
            <a:avLst/>
          </a:prstGeom>
        </p:spPr>
      </p:pic>
      <p:pic>
        <p:nvPicPr>
          <p:cNvPr id="12" name="Plassholder for innhold 11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628650" y="1419528"/>
            <a:ext cx="4716463" cy="2022123"/>
          </a:xfrm>
          <a:effectLst>
            <a:softEdge rad="25400"/>
          </a:effectLst>
        </p:spPr>
      </p:pic>
      <p:graphicFrame>
        <p:nvGraphicFramePr>
          <p:cNvPr id="14" name="Diagram 13"/>
          <p:cNvGraphicFramePr/>
          <p:nvPr>
            <p:extLst/>
          </p:nvPr>
        </p:nvGraphicFramePr>
        <p:xfrm>
          <a:off x="1730429" y="3438582"/>
          <a:ext cx="5683142" cy="2953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43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823495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nb-NO" sz="2400" dirty="0"/>
              <a:t/>
            </a:r>
            <a:br>
              <a:rPr lang="nb-NO" sz="2400" dirty="0"/>
            </a:br>
            <a:r>
              <a:rPr lang="nb-NO" sz="2700" dirty="0"/>
              <a:t>Menighetene får regelmessig </a:t>
            </a:r>
            <a:r>
              <a:rPr lang="nb-NO" sz="2700" b="1" dirty="0"/>
              <a:t>støtte og ansvarliggjøring </a:t>
            </a:r>
            <a:r>
              <a:rPr lang="nb-NO" sz="2700" dirty="0"/>
              <a:t>fra Agenda 1 sine veiledere gjennom hele året. </a:t>
            </a:r>
            <a:br>
              <a:rPr lang="nb-NO" sz="2700" dirty="0"/>
            </a:br>
            <a:r>
              <a:rPr lang="nb-NO" sz="2700" dirty="0"/>
              <a:t>Hovedlederne inviteres også til å </a:t>
            </a:r>
            <a:br>
              <a:rPr lang="nb-NO" sz="2700" dirty="0"/>
            </a:br>
            <a:r>
              <a:rPr lang="nb-NO" sz="2700" dirty="0"/>
              <a:t>delta i eget </a:t>
            </a:r>
            <a:r>
              <a:rPr lang="nb-NO" sz="2700" b="1" dirty="0"/>
              <a:t>ledernettverk</a:t>
            </a:r>
            <a:r>
              <a:rPr lang="nb-NO" sz="2700" dirty="0"/>
              <a:t>.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493044"/>
            <a:ext cx="5231946" cy="1831181"/>
          </a:xfrm>
          <a:effectLst>
            <a:softEdge rad="25400"/>
          </a:effectLst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025" y="1678257"/>
            <a:ext cx="2020824" cy="15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823495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/>
              <a:t/>
            </a:r>
            <a:br>
              <a:rPr lang="nb-NO" sz="2400" dirty="0"/>
            </a:br>
            <a:r>
              <a:rPr lang="nb-NO" sz="2700" dirty="0"/>
              <a:t>Det finnes tverrkirkelige regionale lærefellesskap flere </a:t>
            </a:r>
            <a:br>
              <a:rPr lang="nb-NO" sz="2700" dirty="0"/>
            </a:br>
            <a:r>
              <a:rPr lang="nb-NO" sz="2700" dirty="0"/>
              <a:t>steder i </a:t>
            </a:r>
            <a:r>
              <a:rPr lang="nb-NO" sz="2700" b="1" dirty="0"/>
              <a:t>Norge </a:t>
            </a:r>
            <a:r>
              <a:rPr lang="nb-NO" sz="2700" dirty="0"/>
              <a:t>samt interne lærefellesskap for </a:t>
            </a:r>
            <a:br>
              <a:rPr lang="nb-NO" sz="2700" dirty="0"/>
            </a:br>
            <a:r>
              <a:rPr lang="nb-NO" sz="2700" dirty="0"/>
              <a:t>kirkesamfunn og organisasjoner. </a:t>
            </a:r>
            <a:br>
              <a:rPr lang="nb-NO" sz="2700" dirty="0"/>
            </a:br>
            <a:r>
              <a:rPr lang="nb-NO" sz="2700" dirty="0"/>
              <a:t/>
            </a:r>
            <a:br>
              <a:rPr lang="nb-NO" sz="2700" dirty="0"/>
            </a:br>
            <a:r>
              <a:rPr lang="nb-NO" sz="2700" dirty="0"/>
              <a:t>Agenda 1 har videre et omfattende arbeid i </a:t>
            </a:r>
            <a:br>
              <a:rPr lang="nb-NO" sz="2700" dirty="0"/>
            </a:br>
            <a:r>
              <a:rPr lang="nb-NO" sz="2700" b="1" dirty="0"/>
              <a:t>Thailand</a:t>
            </a:r>
            <a:r>
              <a:rPr lang="nb-NO" sz="2700" dirty="0"/>
              <a:t> og </a:t>
            </a:r>
            <a:r>
              <a:rPr lang="nb-NO" sz="2700" b="1" dirty="0"/>
              <a:t>Kambodsja</a:t>
            </a:r>
            <a:r>
              <a:rPr lang="nb-NO" sz="2700" dirty="0"/>
              <a:t>.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464469"/>
            <a:ext cx="5231946" cy="1831181"/>
          </a:xfrm>
          <a:effectLst>
            <a:softEdge rad="25400"/>
          </a:effec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025" y="1678257"/>
            <a:ext cx="2020824" cy="15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5723" y="1271014"/>
            <a:ext cx="7886700" cy="3869531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3675" dirty="0"/>
              <a:t>Mer info?</a:t>
            </a:r>
            <a:br>
              <a:rPr lang="nb-NO" sz="3675" dirty="0"/>
            </a:br>
            <a:r>
              <a:rPr lang="nb-NO" sz="3675" dirty="0"/>
              <a:t/>
            </a:r>
            <a:br>
              <a:rPr lang="nb-NO" sz="3675" dirty="0"/>
            </a:br>
            <a:r>
              <a:rPr lang="nb-NO" sz="3675" dirty="0">
                <a:hlinkClick r:id="rId2"/>
              </a:rPr>
              <a:t>agenda1.no</a:t>
            </a:r>
            <a:r>
              <a:rPr lang="nb-NO" sz="3675" dirty="0"/>
              <a:t/>
            </a:r>
            <a:br>
              <a:rPr lang="nb-NO" sz="3675" dirty="0"/>
            </a:br>
            <a:r>
              <a:rPr lang="nb-NO" sz="3675" dirty="0"/>
              <a:t/>
            </a:r>
            <a:br>
              <a:rPr lang="nb-NO" sz="3675" dirty="0"/>
            </a:br>
            <a:endParaRPr lang="nb-NO" sz="3675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710" y="1271013"/>
            <a:ext cx="2644725" cy="19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ctrTitle"/>
          </p:nvPr>
        </p:nvSpPr>
        <p:spPr>
          <a:xfrm>
            <a:off x="948906" y="2168523"/>
            <a:ext cx="7775994" cy="5163929"/>
          </a:xfrm>
        </p:spPr>
        <p:txBody>
          <a:bodyPr/>
          <a:lstStyle/>
          <a:p>
            <a:pPr algn="l" eaLnBrk="1" hangingPunct="1"/>
            <a:r>
              <a:rPr lang="nb-NO" dirty="0" smtClean="0">
                <a:latin typeface="Calvert MT" pitchFamily="18" charset="0"/>
                <a:ea typeface="ＭＳ Ｐゴシック" pitchFamily="34" charset="-128"/>
              </a:rPr>
              <a:t/>
            </a:r>
            <a:br>
              <a:rPr lang="nb-NO" dirty="0" smtClean="0">
                <a:latin typeface="Calvert MT" pitchFamily="18" charset="0"/>
                <a:ea typeface="ＭＳ Ｐゴシック" pitchFamily="34" charset="-128"/>
              </a:rPr>
            </a:br>
            <a:r>
              <a:rPr lang="nb-NO" dirty="0" smtClean="0">
                <a:latin typeface="Calvert MT" pitchFamily="18" charset="0"/>
                <a:ea typeface="ＭＳ Ｐゴシック" pitchFamily="34" charset="-128"/>
              </a:rPr>
              <a:t/>
            </a:r>
            <a:br>
              <a:rPr lang="nb-NO" dirty="0" smtClean="0">
                <a:latin typeface="Calvert MT" pitchFamily="18" charset="0"/>
                <a:ea typeface="ＭＳ Ｐゴシック" pitchFamily="34" charset="-128"/>
              </a:rPr>
            </a:br>
            <a:r>
              <a:rPr lang="nb-NO" dirty="0" smtClean="0">
                <a:latin typeface="Calvert MT" pitchFamily="18" charset="0"/>
                <a:ea typeface="ＭＳ Ｐゴシック" pitchFamily="34" charset="-128"/>
              </a:rPr>
              <a:t>F</a:t>
            </a:r>
            <a:r>
              <a:rPr lang="nb-NO" dirty="0" smtClean="0">
                <a:latin typeface="Calvert MT Light" pitchFamily="18" charset="0"/>
              </a:rPr>
              <a:t>OKUS</a:t>
            </a:r>
            <a:br>
              <a:rPr lang="nb-NO" dirty="0" smtClean="0">
                <a:latin typeface="Calvert MT Light" pitchFamily="18" charset="0"/>
              </a:rPr>
            </a:br>
            <a:r>
              <a:rPr lang="nb-NO" dirty="0" smtClean="0">
                <a:latin typeface="Calvert MT Light" pitchFamily="18" charset="0"/>
              </a:rPr>
              <a:t/>
            </a:r>
            <a:br>
              <a:rPr lang="nb-NO" dirty="0" smtClean="0">
                <a:latin typeface="Calvert MT Light" pitchFamily="18" charset="0"/>
              </a:rPr>
            </a:br>
            <a:r>
              <a:rPr lang="nb-NO" dirty="0" smtClean="0">
                <a:latin typeface="Calvert MT Light" pitchFamily="18" charset="0"/>
              </a:rPr>
              <a:t>Muligheter i lokalmenigheten</a:t>
            </a:r>
            <a:r>
              <a:rPr lang="en-US" dirty="0" smtClean="0">
                <a:latin typeface="Calvert MT Light" pitchFamily="18" charset="0"/>
              </a:rPr>
              <a:t/>
            </a:r>
            <a:br>
              <a:rPr lang="en-US" dirty="0" smtClean="0">
                <a:latin typeface="Calvert MT Light" pitchFamily="18" charset="0"/>
              </a:rPr>
            </a:br>
            <a:r>
              <a:rPr lang="nb-NO" dirty="0" smtClean="0">
                <a:latin typeface="Calvert MT" pitchFamily="18" charset="0"/>
                <a:ea typeface="ＭＳ Ｐゴシック" pitchFamily="34" charset="-128"/>
              </a:rPr>
              <a:t/>
            </a:r>
            <a:br>
              <a:rPr lang="nb-NO" dirty="0" smtClean="0">
                <a:latin typeface="Calvert MT" pitchFamily="18" charset="0"/>
                <a:ea typeface="ＭＳ Ｐゴシック" pitchFamily="34" charset="-128"/>
              </a:rPr>
            </a:br>
            <a:r>
              <a:rPr lang="nb-NO" dirty="0" smtClean="0">
                <a:latin typeface="Calvert MT" pitchFamily="18" charset="0"/>
                <a:ea typeface="ＭＳ Ｐゴシック" pitchFamily="34" charset="-128"/>
              </a:rPr>
              <a:t/>
            </a:r>
            <a:br>
              <a:rPr lang="nb-NO" dirty="0" smtClean="0">
                <a:latin typeface="Calvert MT" pitchFamily="18" charset="0"/>
                <a:ea typeface="ＭＳ Ｐゴシック" pitchFamily="34" charset="-128"/>
              </a:rPr>
            </a:br>
            <a:endParaRPr lang="nb-NO" dirty="0" smtClean="0">
              <a:latin typeface="Calvert MT" pitchFamily="18" charset="0"/>
              <a:ea typeface="ＭＳ Ｐゴシック" pitchFamily="34" charset="-128"/>
            </a:endParaRP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E7028B-34D8-466B-94C3-3A3B610FC583}" type="datetime1">
              <a:rPr lang="nb-NO"/>
              <a:pPr/>
              <a:t>06.05.2016</a:t>
            </a:fld>
            <a:endParaRPr lang="en-US" dirty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dirty="0" err="1" smtClean="0">
                <a:latin typeface="Calvert MT Light" pitchFamily="18" charset="0"/>
              </a:rPr>
              <a:t>Senter</a:t>
            </a:r>
            <a:r>
              <a:rPr lang="en-US" sz="1200" dirty="0" smtClean="0">
                <a:latin typeface="Calvert MT Light" pitchFamily="18" charset="0"/>
              </a:rPr>
              <a:t> for </a:t>
            </a:r>
            <a:r>
              <a:rPr lang="en-US" sz="1200" dirty="0" err="1" smtClean="0">
                <a:latin typeface="Calvert MT Light" pitchFamily="18" charset="0"/>
              </a:rPr>
              <a:t>menighetsutvikling</a:t>
            </a:r>
            <a:r>
              <a:rPr lang="en-US" sz="1200" dirty="0" smtClean="0">
                <a:latin typeface="Calvert MT Light" pitchFamily="18" charset="0"/>
              </a:rPr>
              <a:t>      www.mhs.no</a:t>
            </a:r>
            <a:endParaRPr lang="en-US" sz="1200" dirty="0">
              <a:latin typeface="Calvert MT Ligh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410" y="308365"/>
            <a:ext cx="3219839" cy="322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-2365764" y="1797589"/>
            <a:ext cx="8307387" cy="1109513"/>
          </a:xfrm>
        </p:spPr>
        <p:txBody>
          <a:bodyPr/>
          <a:lstStyle/>
          <a:p>
            <a:pPr eaLnBrk="1" hangingPunct="1"/>
            <a:r>
              <a:rPr lang="nb-NO" sz="3600" b="1" dirty="0" smtClean="0">
                <a:latin typeface="Calvert MT Light" pitchFamily="18" charset="0"/>
              </a:rPr>
              <a:t>Bakgrunn</a:t>
            </a:r>
            <a:br>
              <a:rPr lang="nb-NO" sz="3600" b="1" dirty="0" smtClean="0">
                <a:latin typeface="Calvert MT Light" pitchFamily="18" charset="0"/>
              </a:rPr>
            </a:br>
            <a:endParaRPr lang="nb-NO" sz="3600" dirty="0" smtClean="0">
              <a:latin typeface="Calvert MT Light" pitchFamily="18" charset="0"/>
              <a:ea typeface="ＭＳ Ｐゴシック" pitchFamily="34" charset="-128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417513" y="2514600"/>
            <a:ext cx="8307387" cy="253218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nb-NO" sz="2400" b="1" dirty="0" smtClean="0">
              <a:latin typeface="Calvert MT Light" pitchFamily="18" charset="0"/>
            </a:endParaRPr>
          </a:p>
          <a:p>
            <a:pPr eaLnBrk="1" hangingPunct="1"/>
            <a:r>
              <a:rPr lang="nb-NO" sz="2400" b="1" dirty="0" smtClean="0">
                <a:latin typeface="Calvert MT Light" pitchFamily="18" charset="0"/>
              </a:rPr>
              <a:t>FOKUS bygger på </a:t>
            </a:r>
            <a:r>
              <a:rPr lang="nb-NO" sz="2400" b="1" dirty="0" err="1" smtClean="0">
                <a:latin typeface="Calvert MT Light" pitchFamily="18" charset="0"/>
              </a:rPr>
              <a:t>Leading</a:t>
            </a:r>
            <a:r>
              <a:rPr lang="nb-NO" sz="2400" b="1" dirty="0" smtClean="0">
                <a:latin typeface="Calvert MT Light" pitchFamily="18" charset="0"/>
              </a:rPr>
              <a:t> </a:t>
            </a:r>
            <a:r>
              <a:rPr lang="nb-NO" sz="2400" b="1" dirty="0" err="1" smtClean="0">
                <a:latin typeface="Calvert MT Light" pitchFamily="18" charset="0"/>
              </a:rPr>
              <a:t>Your</a:t>
            </a:r>
            <a:r>
              <a:rPr lang="nb-NO" sz="2400" b="1" dirty="0" smtClean="0">
                <a:latin typeface="Calvert MT Light" pitchFamily="18" charset="0"/>
              </a:rPr>
              <a:t> </a:t>
            </a:r>
            <a:r>
              <a:rPr lang="nb-NO" sz="2400" b="1" dirty="0" err="1" smtClean="0">
                <a:latin typeface="Calvert MT Light" pitchFamily="18" charset="0"/>
              </a:rPr>
              <a:t>Church</a:t>
            </a:r>
            <a:r>
              <a:rPr lang="nb-NO" sz="2400" b="1" dirty="0" smtClean="0">
                <a:latin typeface="Calvert MT Light" pitchFamily="18" charset="0"/>
              </a:rPr>
              <a:t> </a:t>
            </a:r>
            <a:r>
              <a:rPr lang="nb-NO" sz="2400" b="1" dirty="0" err="1" smtClean="0">
                <a:latin typeface="Calvert MT Light" pitchFamily="18" charset="0"/>
              </a:rPr>
              <a:t>Into</a:t>
            </a:r>
            <a:r>
              <a:rPr lang="nb-NO" sz="2400" b="1" dirty="0" smtClean="0">
                <a:latin typeface="Calvert MT Light" pitchFamily="18" charset="0"/>
              </a:rPr>
              <a:t> </a:t>
            </a:r>
            <a:r>
              <a:rPr lang="nb-NO" sz="2400" b="1" dirty="0" err="1" smtClean="0">
                <a:latin typeface="Calvert MT Light" pitchFamily="18" charset="0"/>
              </a:rPr>
              <a:t>Growth</a:t>
            </a:r>
            <a:r>
              <a:rPr lang="nb-NO" sz="2400" b="1" dirty="0" smtClean="0">
                <a:latin typeface="Calvert MT Light" pitchFamily="18" charset="0"/>
              </a:rPr>
              <a:t> </a:t>
            </a:r>
          </a:p>
          <a:p>
            <a:pPr eaLnBrk="1" hangingPunct="1"/>
            <a:endParaRPr lang="nb-NO" sz="2400" b="1" dirty="0" smtClean="0">
              <a:latin typeface="Calvert MT Light" pitchFamily="18" charset="0"/>
            </a:endParaRPr>
          </a:p>
          <a:p>
            <a:pPr eaLnBrk="1" hangingPunct="1">
              <a:lnSpc>
                <a:spcPct val="170000"/>
              </a:lnSpc>
            </a:pPr>
            <a:r>
              <a:rPr lang="nb-NO" sz="2400" b="1" dirty="0" smtClean="0">
                <a:latin typeface="Calvert MT Light" pitchFamily="18" charset="0"/>
              </a:rPr>
              <a:t>Et kurs som er velprøvd i den anglikanske kirke gjennom 20 år, og som har stimulert vanlige folkekirkemenigheter til vekst. </a:t>
            </a:r>
          </a:p>
          <a:p>
            <a:pPr eaLnBrk="1" hangingPunct="1"/>
            <a:r>
              <a:rPr lang="nb-NO" sz="2400" b="1" dirty="0" smtClean="0">
                <a:latin typeface="Calvert MT Light" pitchFamily="18" charset="0"/>
              </a:rPr>
              <a:t> </a:t>
            </a:r>
          </a:p>
          <a:p>
            <a:pPr eaLnBrk="1" hangingPunct="1"/>
            <a:r>
              <a:rPr lang="nb-NO" sz="2400" b="1" dirty="0" smtClean="0">
                <a:latin typeface="Calvert MT Light" pitchFamily="18" charset="0"/>
              </a:rPr>
              <a:t>http://www.leadingyourchurchintogrowth.org.uk/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5DFBDA-DE3F-4CEE-8EEC-BE8040D3FE4E}" type="datetime1">
              <a:rPr lang="nb-NO"/>
              <a:pPr/>
              <a:t>06.05.2016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60350" y="6454775"/>
            <a:ext cx="7424738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1200" dirty="0" smtClean="0">
                <a:latin typeface="Calvert MT Light" pitchFamily="18" charset="0"/>
              </a:rPr>
              <a:t>FOKUS – muligheter i lokalmenigheten</a:t>
            </a:r>
            <a:endParaRPr lang="en-US" sz="1200" dirty="0">
              <a:latin typeface="Calvert MT Ligh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8063" y="293933"/>
            <a:ext cx="200501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HS_PP_Mal_ver001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U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Harmoni">
  <a:themeElements>
    <a:clrScheme name="Harmoni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Harmon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Harmon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moni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moni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moni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mon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mon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</TotalTime>
  <Words>806</Words>
  <Application>Microsoft Office PowerPoint</Application>
  <PresentationFormat>Skjermfremvisning (4:3)</PresentationFormat>
  <Paragraphs>164</Paragraphs>
  <Slides>30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30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Calvert MT</vt:lpstr>
      <vt:lpstr>Calvert MT Light</vt:lpstr>
      <vt:lpstr>Tahoma</vt:lpstr>
      <vt:lpstr>Viner Hand ITC</vt:lpstr>
      <vt:lpstr>Wingdings</vt:lpstr>
      <vt:lpstr>MHS_PP_Mal_ver001</vt:lpstr>
      <vt:lpstr>MUV</vt:lpstr>
      <vt:lpstr>Standard utforming</vt:lpstr>
      <vt:lpstr>Harmoni</vt:lpstr>
      <vt:lpstr>Office-tema</vt:lpstr>
      <vt:lpstr>Menigheter og fellesskap som  går sammen for å nå ut</vt:lpstr>
      <vt:lpstr> Hensikten med Agenda 1 er å skape et læringsmiljø hvor ledere utrustes med ferdigheter og redskaper til å bygge  misjonale menigheter.</vt:lpstr>
      <vt:lpstr> Agenda 1 består av ulike lærefellesskap.  Et lærefellesskap består av inntil ti menigheter/forsamlinger.  Ledergruppene i de deltakende menigheter treffes to helger i året i sine respektive lærefellesskap. Da jobber de sammen for å;   Evaluere – Prøve nye idéer – Lage konkrete handlingsplaner  Lærefellesskapets første fase varer i to år.  Deretter kan man velge å fortsette i ytterligere to år.</vt:lpstr>
      <vt:lpstr>Samlingene struktureres rundt følgende tema: </vt:lpstr>
      <vt:lpstr> Menighetene får regelmessig støtte og ansvarliggjøring fra Agenda 1 sine veiledere gjennom hele året.  Hovedlederne inviteres også til å  delta i eget ledernettverk.</vt:lpstr>
      <vt:lpstr>  Det finnes tverrkirkelige regionale lærefellesskap flere  steder i Norge samt interne lærefellesskap for  kirkesamfunn og organisasjoner.   Agenda 1 har videre et omfattende arbeid i  Thailand og Kambodsja.</vt:lpstr>
      <vt:lpstr>        Mer info?  agenda1.no  </vt:lpstr>
      <vt:lpstr>  FOKUS  Muligheter i lokalmenigheten   </vt:lpstr>
      <vt:lpstr>Bakgrunn </vt:lpstr>
      <vt:lpstr>Fokus er et kurs over 3 dager:  </vt:lpstr>
      <vt:lpstr>Målgruppe:  </vt:lpstr>
      <vt:lpstr> Veier til vekst    </vt:lpstr>
      <vt:lpstr>PowerPoint-presentasjon</vt:lpstr>
      <vt:lpstr> KURS ELLER SMAKEBIT   </vt:lpstr>
      <vt:lpstr>PowerPoint-presentasjon</vt:lpstr>
      <vt:lpstr>Mål</vt:lpstr>
      <vt:lpstr>Utforske. Utfordre. Utvikle. </vt:lpstr>
      <vt:lpstr>PowerPoint-presentasjon</vt:lpstr>
      <vt:lpstr>Vi utforsker menigheten ut fra fem dimensjoner: </vt:lpstr>
      <vt:lpstr>Vi arbeider for å se helheten i menigheten:</vt:lpstr>
      <vt:lpstr>Ansvar og kontakt </vt:lpstr>
      <vt:lpstr>PowerPoint-presentasjon</vt:lpstr>
      <vt:lpstr>PowerPoint-presentasjon</vt:lpstr>
      <vt:lpstr>     Bakgrunn</vt:lpstr>
      <vt:lpstr>       NaMu gjorde:    en internasjonal undersøkelse</vt:lpstr>
      <vt:lpstr>NaMu har etter dette fokusert på:</vt:lpstr>
      <vt:lpstr>                     NaMu  bygger på:               at «Gud gir vekst» 1 Kor 3.7 </vt:lpstr>
      <vt:lpstr>   NaMu har utviklet:</vt:lpstr>
      <vt:lpstr>         NaMu’s  menighetstest:    - eksempel på de 8 kvaliteter i menighetslivet</vt:lpstr>
      <vt:lpstr>          NaMu tester og gjør:                                  ‘NaMu-vekstsyklusen’  som kontinuerlig                   redskap i arbeidet med menighetsutvikling,               i både kortsiktig og langsiktig perspektiv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Gunnar Larsen</dc:creator>
  <cp:lastModifiedBy>Oddbjørn Stangeland</cp:lastModifiedBy>
  <cp:revision>46</cp:revision>
  <dcterms:created xsi:type="dcterms:W3CDTF">2012-01-19T15:14:13Z</dcterms:created>
  <dcterms:modified xsi:type="dcterms:W3CDTF">2016-05-06T18:17:11Z</dcterms:modified>
</cp:coreProperties>
</file>