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3"/>
  </p:handoutMasterIdLst>
  <p:sldIdLst>
    <p:sldId id="256" r:id="rId2"/>
    <p:sldId id="285" r:id="rId3"/>
    <p:sldId id="259" r:id="rId4"/>
    <p:sldId id="283" r:id="rId5"/>
    <p:sldId id="284" r:id="rId6"/>
    <p:sldId id="299" r:id="rId7"/>
    <p:sldId id="261" r:id="rId8"/>
    <p:sldId id="297" r:id="rId9"/>
    <p:sldId id="292" r:id="rId10"/>
    <p:sldId id="298" r:id="rId11"/>
    <p:sldId id="290" r:id="rId12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32D14-B5D1-4C53-94C8-C443623283AC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B484-0C6B-4A6B-9558-7ABADD6B9C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06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2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14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0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6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16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23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91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6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40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26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9FDF403-B405-4DF4-A3C8-F77018512233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2D139AB-868D-418E-BA72-F27B5A2EE01A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1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ost.enebakk@kirken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04A28F-01A6-45F3-9BEA-F79697ECE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ENEBAKK Kirkens diakonale ressursgruppe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CEC2CB-DECA-458B-9DD1-C4235F88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6800" y="5797549"/>
            <a:ext cx="85725" cy="184151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2A2894-E13D-4032-98B1-3D8154068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5179549"/>
            <a:ext cx="368840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0DFE1D3-1393-47E8-A798-648EE3B1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rgbClr val="FFFFFF"/>
                </a:solidFill>
              </a:rPr>
              <a:t>Fra Den norske kirkes Diakoniplan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C3F80E-9A12-4100-BFDD-321A6315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nb-NO" sz="2800" i="1" dirty="0"/>
              <a:t>«Det er ikke alltid mulig å endre vanskelige livssituasjoner. Av og til er diakoniens oppgave å være til stede, hjelpe et menneske til å leve med sin smerte, tåle den andres lidelse og gå et stykke vei sammen.»</a:t>
            </a:r>
          </a:p>
        </p:txBody>
      </p:sp>
    </p:spTree>
    <p:extLst>
      <p:ext uri="{BB962C8B-B14F-4D97-AF65-F5344CB8AC3E}">
        <p14:creationId xmlns:p14="http://schemas.microsoft.com/office/powerpoint/2010/main" val="165369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93361F-7BFB-42E8-8201-91D126FB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b-NO" sz="3200" dirty="0"/>
              <a:t>KONTAKT OSS: </a:t>
            </a:r>
            <a:r>
              <a:rPr lang="nb-NO" sz="3200" b="1" dirty="0"/>
              <a:t> </a:t>
            </a:r>
            <a:br>
              <a:rPr lang="nb-NO" sz="3200" b="1" dirty="0"/>
            </a:br>
            <a:endParaRPr lang="nb-NO" sz="31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455798-AC27-4999-A3CB-2601F062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endParaRPr lang="nb-NO" sz="4400" dirty="0"/>
          </a:p>
          <a:p>
            <a:pPr marL="0" indent="0">
              <a:buNone/>
            </a:pPr>
            <a:r>
              <a:rPr lang="nb-NO" sz="4400" dirty="0"/>
              <a:t>Kontakt oss på </a:t>
            </a:r>
            <a:r>
              <a:rPr lang="nb-NO" sz="4400" dirty="0">
                <a:hlinkClick r:id="rId2"/>
              </a:rPr>
              <a:t>post.enebakk@kirken.no</a:t>
            </a:r>
            <a:endParaRPr lang="nb-NO" sz="4400" dirty="0"/>
          </a:p>
          <a:p>
            <a:pPr marL="0" indent="0">
              <a:buNone/>
            </a:pPr>
            <a:endParaRPr lang="nb-NO" sz="4400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711298-2EF6-4C22-A29E-CF073D7E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600" y="5797613"/>
            <a:ext cx="368840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18AF66-A9C0-411D-97FD-3763A0FC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b-NO" sz="4100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889930C-A0C5-4739-81AD-E621DFB78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4e47bb9f-6149-4fce-917a-2f9a03e42edf" descr="Image">
            <a:extLst>
              <a:ext uri="{FF2B5EF4-FFF2-40B4-BE49-F238E27FC236}">
                <a16:creationId xmlns:a16="http://schemas.microsoft.com/office/drawing/2014/main" id="{9C9255A7-1BF3-4049-826B-379ACC7B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8" y="217748"/>
            <a:ext cx="11297427" cy="643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EC8B0F5A-0593-4FFE-9FB1-D193347C58F9}"/>
              </a:ext>
            </a:extLst>
          </p:cNvPr>
          <p:cNvSpPr txBox="1">
            <a:spLocks/>
          </p:cNvSpPr>
          <p:nvPr/>
        </p:nvSpPr>
        <p:spPr>
          <a:xfrm>
            <a:off x="1036755" y="1415845"/>
            <a:ext cx="3779085" cy="3788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100" dirty="0">
                <a:solidFill>
                  <a:schemeClr val="tx1"/>
                </a:solidFill>
              </a:rPr>
              <a:t>Fra EN SAMTALE PÅ NÆRBUTIKKEN TIL EN RESSURSGRUPPE</a:t>
            </a:r>
          </a:p>
        </p:txBody>
      </p:sp>
    </p:spTree>
    <p:extLst>
      <p:ext uri="{BB962C8B-B14F-4D97-AF65-F5344CB8AC3E}">
        <p14:creationId xmlns:p14="http://schemas.microsoft.com/office/powerpoint/2010/main" val="99827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CAF76A-7424-493B-B510-6EDD65FB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b-NO" sz="4600" dirty="0">
                <a:solidFill>
                  <a:srgbClr val="FFFFFF"/>
                </a:solidFill>
              </a:rPr>
              <a:t>Ressursgruppa i Enebakk</a:t>
            </a:r>
            <a:br>
              <a:rPr lang="nb-NO" sz="4600" dirty="0">
                <a:solidFill>
                  <a:srgbClr val="FFFFFF"/>
                </a:solidFill>
              </a:rPr>
            </a:br>
            <a:endParaRPr lang="nb-NO" sz="46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CB26A7-C58F-46F2-8060-6FCFB5AF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198814"/>
            <a:ext cx="6147169" cy="6581774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nb-NO" sz="4400" b="1" dirty="0"/>
              <a:t>Medlemmene har erfaring fra arbeid som: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 Sivilt ansatt i politiet med bl.a. namsmannssaker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 Lensmann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 Likningssjef og rådgiver skatteetaten (2 pers)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 Barnevernspedagog med erfaring innen rus og barnevern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 Vernepleier med erfaring fra psykiatri og  med tilrettelegging av botilbud for personer med nedsatt funksjonsevne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 Ansatt i kommunal forvaltning og boligformidling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4000" dirty="0"/>
              <a:t> Lærer i ungdomsskolen med erfaring som sosiallærer</a:t>
            </a:r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3600" b="1" dirty="0"/>
              <a:t>Medhjelpere: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800" dirty="0"/>
              <a:t> Sokneprest veileder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800" dirty="0"/>
              <a:t> Fastlege,  konsulent for gruppa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800" dirty="0"/>
              <a:t> Kirkeverge, administrative oppgaver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800" dirty="0"/>
              <a:t> Prost, veileder</a:t>
            </a:r>
          </a:p>
        </p:txBody>
      </p:sp>
    </p:spTree>
    <p:extLst>
      <p:ext uri="{BB962C8B-B14F-4D97-AF65-F5344CB8AC3E}">
        <p14:creationId xmlns:p14="http://schemas.microsoft.com/office/powerpoint/2010/main" val="56554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98C16D-1974-4095-BD46-51544058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2224617"/>
          </a:xfrm>
        </p:spPr>
        <p:txBody>
          <a:bodyPr>
            <a:normAutofit/>
          </a:bodyPr>
          <a:lstStyle/>
          <a:p>
            <a:pPr algn="r"/>
            <a:r>
              <a:rPr lang="nb-NO" sz="3500" dirty="0">
                <a:solidFill>
                  <a:srgbClr val="FFFFFF"/>
                </a:solidFill>
              </a:rPr>
              <a:t>Hvem hjelpes?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452BFA-C393-4F92-AE68-F56660BF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61" y="804333"/>
            <a:ext cx="6147169" cy="5249334"/>
          </a:xfrm>
        </p:spPr>
        <p:txBody>
          <a:bodyPr anchor="ctr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nb-NO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Folk med svært forskjellige behov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Store og sammensatte problemstillinger: Ofte økonomi og psykososiale forhold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Problemene er ofte skambelagt og holdt skjult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Opplevd gjentatte nederlag</a:t>
            </a:r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/>
              <a:t>Mer enn 90 personer har fått hjelp fra oppstart i 2018</a:t>
            </a:r>
          </a:p>
          <a:p>
            <a:pPr marL="0" indent="0">
              <a:buNone/>
            </a:pPr>
            <a:endParaRPr lang="nb-NO" sz="4000" dirty="0"/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09C540D0-1BEA-4E2A-8661-E71C8C93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22" y="2744469"/>
            <a:ext cx="2634274" cy="36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98C16D-1974-4095-BD46-51544058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b-NO" sz="3500" dirty="0">
                <a:solidFill>
                  <a:srgbClr val="FFFFFF"/>
                </a:solidFill>
              </a:rPr>
              <a:t>Hva trenger de hjelp til?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452BFA-C393-4F92-AE68-F56660BF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61" y="804333"/>
            <a:ext cx="6147169" cy="5249334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endParaRPr lang="nb-NO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Å bli sett og lyttet til (inntakssamtale)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Å få overblikk over situasjonen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Å lese og tolke offentlig kommunikasjon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Å finne aktuelle hjelpetiltak:</a:t>
            </a:r>
          </a:p>
          <a:p>
            <a:pPr marL="0" indent="0">
              <a:buNone/>
            </a:pPr>
            <a:r>
              <a:rPr lang="nb-NO" sz="4000" dirty="0"/>
              <a:t>   «Hvem kan jeg spørre?»</a:t>
            </a:r>
          </a:p>
          <a:p>
            <a:pPr marL="0" indent="0">
              <a:buNone/>
            </a:pPr>
            <a:r>
              <a:rPr lang="nb-NO" sz="4000" dirty="0"/>
              <a:t>   «Hvordan får jeg kontakt?»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Å bistå i møter og samtaler med den enkelte lege og/eller saksbehandler mm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4000" dirty="0"/>
              <a:t> Ei hånd å holde i -  inn mot </a:t>
            </a:r>
          </a:p>
          <a:p>
            <a:pPr marL="0" indent="0">
              <a:buNone/>
            </a:pPr>
            <a:r>
              <a:rPr lang="nb-NO" sz="4000" dirty="0"/>
              <a:t>    kommunens</a:t>
            </a:r>
          </a:p>
          <a:p>
            <a:pPr marL="0" indent="0">
              <a:buNone/>
            </a:pPr>
            <a:r>
              <a:rPr lang="nb-NO" sz="4000" dirty="0"/>
              <a:t>    tilbud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hansker, hånd&#10;&#10;Automatisk generert beskrivelse">
            <a:extLst>
              <a:ext uri="{FF2B5EF4-FFF2-40B4-BE49-F238E27FC236}">
                <a16:creationId xmlns:a16="http://schemas.microsoft.com/office/drawing/2014/main" id="{9BCDFD9D-90E7-4154-AFD6-1B173644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81" y="4491763"/>
            <a:ext cx="2878424" cy="21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C7F0-8973-CDB2-9BB3-5524B8D8B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15BF23-7263-863F-8E1B-93BED594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7AAA1-61B1-7D76-7236-8D1FACA3A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16B5EB1-330B-792C-B88C-F84185F7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b-NO" sz="4600" dirty="0">
                <a:solidFill>
                  <a:srgbClr val="FFFFFF"/>
                </a:solidFill>
              </a:rPr>
              <a:t>Samarbeid med Enebakk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D6A62-B996-F3ED-05C9-007FCB5CE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nb-NO" sz="4800" dirty="0"/>
          </a:p>
          <a:p>
            <a:pPr marL="0" indent="0">
              <a:buNone/>
            </a:pPr>
            <a:endParaRPr lang="nb-NO" sz="112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11200" dirty="0"/>
              <a:t> Partnerskapsavtale initiert av kommunedirektør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11200" dirty="0"/>
              <a:t> Faste møter to ganger i året med kommunal ledelse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11200" dirty="0"/>
              <a:t> Samarbeid om åpent arrangement på Verdensdagen for psykisk helse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11200" dirty="0"/>
              <a:t> Faste møter med Psykisk helse og rus, tre ganger i året.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11200" dirty="0"/>
              <a:t> Månedlige møter med fagleder  NAV- sosial</a:t>
            </a:r>
          </a:p>
          <a:p>
            <a:pPr marL="0" indent="0">
              <a:buNone/>
            </a:pPr>
            <a:endParaRPr lang="nb-NO" sz="11200" dirty="0"/>
          </a:p>
          <a:p>
            <a:pPr>
              <a:buFont typeface="Wingdings" panose="05000000000000000000" pitchFamily="2" charset="2"/>
              <a:buChar char="q"/>
            </a:pPr>
            <a:endParaRPr lang="nb-NO" sz="11200" dirty="0"/>
          </a:p>
          <a:p>
            <a:pPr>
              <a:buFont typeface="Wingdings" panose="05000000000000000000" pitchFamily="2" charset="2"/>
              <a:buChar char="q"/>
            </a:pP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29742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CD69A0D-529E-4341-AC0D-8824FBB3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b-NO" sz="3500" dirty="0">
                <a:solidFill>
                  <a:srgbClr val="FFFFFF"/>
                </a:solidFill>
              </a:rPr>
              <a:t>Hjelpen går begge veier: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DDB617-5B50-4A28-81DD-76DF18A5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279400"/>
            <a:ext cx="6147169" cy="651510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b-NO" sz="4700" dirty="0"/>
              <a:t>Saksbehandler/lege støttes ved</a:t>
            </a:r>
            <a:r>
              <a:rPr lang="nb-NO" sz="4700" b="1" dirty="0"/>
              <a:t>:</a:t>
            </a:r>
          </a:p>
          <a:p>
            <a:pPr marL="0" indent="0">
              <a:buNone/>
            </a:pPr>
            <a:endParaRPr lang="nb-NO" sz="47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4700" dirty="0"/>
              <a:t> at de får et helhetlig bilde </a:t>
            </a:r>
          </a:p>
          <a:p>
            <a:pPr>
              <a:buFont typeface="Wingdings" panose="05000000000000000000" pitchFamily="2" charset="2"/>
              <a:buChar char="q"/>
            </a:pPr>
            <a:endParaRPr lang="nb-NO" sz="47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4700" dirty="0"/>
              <a:t> at gruppa kan ha bruker i sentrum å hente inn hjelp fra forskjellige instanser i hjelpeapparatet</a:t>
            </a:r>
          </a:p>
          <a:p>
            <a:pPr marL="0" indent="0">
              <a:buNone/>
            </a:pPr>
            <a:r>
              <a:rPr lang="nb-NO" sz="4700" dirty="0"/>
              <a:t>(Tjenestedesign)</a:t>
            </a:r>
          </a:p>
          <a:p>
            <a:pPr marL="0" indent="0">
              <a:buNone/>
            </a:pPr>
            <a:endParaRPr lang="nb-NO" sz="47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4700" dirty="0"/>
              <a:t> </a:t>
            </a:r>
            <a:r>
              <a:rPr lang="nb-NO" sz="4700" dirty="0" err="1"/>
              <a:t>evt</a:t>
            </a:r>
            <a:r>
              <a:rPr lang="nb-NO" sz="4700" dirty="0"/>
              <a:t> hjelpe med å forklare om rettigheter og plikter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38356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93361F-7BFB-42E8-8201-91D126FB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nb-NO" sz="3200" dirty="0">
                <a:solidFill>
                  <a:srgbClr val="FFFFFF"/>
                </a:solidFill>
              </a:rPr>
              <a:t>Hva kreves av gruppas medlemmer?</a:t>
            </a:r>
            <a:endParaRPr lang="nb-NO" sz="31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455798-AC27-4999-A3CB-2601F062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88" y="804333"/>
            <a:ext cx="6147169" cy="5249334"/>
          </a:xfrm>
        </p:spPr>
        <p:txBody>
          <a:bodyPr anchor="ctr"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Undertegne taushetsplikt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Å stå i mange samtaler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Tid, tilgjengelighet og pågangsmot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Noe kunnskap om kommunikasjon med offentlige instanser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Flere år og tålmodighet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Aldri gi opp!</a:t>
            </a:r>
          </a:p>
          <a:p>
            <a:pPr marL="0" indent="0">
              <a:buNone/>
            </a:pPr>
            <a:endParaRPr lang="nb-NO" sz="54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Lite byråkrati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Alminnelige sikkerhetstiltak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Ivaretakelse av GDPR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142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93361F-7BFB-42E8-8201-91D126FB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2500842"/>
          </a:xfrm>
        </p:spPr>
        <p:txBody>
          <a:bodyPr>
            <a:normAutofit/>
          </a:bodyPr>
          <a:lstStyle/>
          <a:p>
            <a:pPr algn="r"/>
            <a:r>
              <a:rPr lang="nb-NO" sz="3200" dirty="0"/>
              <a:t>Levende!</a:t>
            </a:r>
            <a:endParaRPr lang="nb-NO" sz="31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455798-AC27-4999-A3CB-2601F062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Dette har vokst frem nedenfra. Fra et aktuelt behov. Uten klare planer for organisering</a:t>
            </a:r>
          </a:p>
          <a:p>
            <a:pPr marL="0" indent="0">
              <a:buNone/>
            </a:pPr>
            <a:endParaRPr lang="nb-NO" sz="5400" dirty="0"/>
          </a:p>
          <a:p>
            <a:pPr>
              <a:buFont typeface="Wingdings" panose="05000000000000000000" pitchFamily="2" charset="2"/>
              <a:buChar char="q"/>
            </a:pPr>
            <a:r>
              <a:rPr lang="nb-NO" sz="5400" dirty="0"/>
              <a:t>Fått slå rot og blitt utviklet i sitt tempo.</a:t>
            </a:r>
          </a:p>
          <a:p>
            <a:endParaRPr lang="nb-NO" dirty="0"/>
          </a:p>
        </p:txBody>
      </p:sp>
      <p:pic>
        <p:nvPicPr>
          <p:cNvPr id="5" name="Bilde 4" descr="Et bilde som inneholder plante, insekt&#10;&#10;Automatisk generert beskrivelse">
            <a:extLst>
              <a:ext uri="{FF2B5EF4-FFF2-40B4-BE49-F238E27FC236}">
                <a16:creationId xmlns:a16="http://schemas.microsoft.com/office/drawing/2014/main" id="{4FB9338D-FA20-4A45-B742-94B8F62A5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674025"/>
            <a:ext cx="3708208" cy="28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455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Calibri</vt:lpstr>
      <vt:lpstr>Tw Cen MT</vt:lpstr>
      <vt:lpstr>Tw Cen MT Condensed</vt:lpstr>
      <vt:lpstr>Wingdings</vt:lpstr>
      <vt:lpstr>Wingdings 3</vt:lpstr>
      <vt:lpstr>Integral</vt:lpstr>
      <vt:lpstr>ENEBAKK Kirkens diakonale ressursgruppe </vt:lpstr>
      <vt:lpstr> </vt:lpstr>
      <vt:lpstr>Ressursgruppa i Enebakk </vt:lpstr>
      <vt:lpstr>Hvem hjelpes?</vt:lpstr>
      <vt:lpstr>Hva trenger de hjelp til?</vt:lpstr>
      <vt:lpstr>Samarbeid med Enebakk kommune</vt:lpstr>
      <vt:lpstr>Hjelpen går begge veier:</vt:lpstr>
      <vt:lpstr>Hva kreves av gruppas medlemmer?</vt:lpstr>
      <vt:lpstr>Levende!</vt:lpstr>
      <vt:lpstr>Fra Den norske kirkes Diakoniplan</vt:lpstr>
      <vt:lpstr>KONTAKT OSS: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Kirkens diakonale ressursgruppe</dc:title>
  <dc:creator>Grete Dihle</dc:creator>
  <cp:lastModifiedBy>Grete Dihle</cp:lastModifiedBy>
  <cp:revision>112</cp:revision>
  <cp:lastPrinted>2021-10-11T11:09:28Z</cp:lastPrinted>
  <dcterms:created xsi:type="dcterms:W3CDTF">2021-03-10T10:31:44Z</dcterms:created>
  <dcterms:modified xsi:type="dcterms:W3CDTF">2025-05-21T05:51:13Z</dcterms:modified>
</cp:coreProperties>
</file>