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1260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DR-ODS\Documents\Statistikk%20SMM_avtaler\Menighetsavtaler%20SMM_samling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DR-ODS\Documents\Statistikk%20SMM_avtaler\Menighetsavtaler%20SMM_samling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DR-ODS\Documents\Statistikk%20SMM_avtaler\Menighetsavtaler%20SMM_samling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'Ark1'!$C$24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'Ark1'!$B$25:$B$35</c:f>
              <c:strCache>
                <c:ptCount val="11"/>
                <c:pt idx="0">
                  <c:v>Nord-Hålogaland</c:v>
                </c:pt>
                <c:pt idx="1">
                  <c:v>Sør-Hålogaland</c:v>
                </c:pt>
                <c:pt idx="2">
                  <c:v>Nidaros</c:v>
                </c:pt>
                <c:pt idx="3">
                  <c:v>Møre</c:v>
                </c:pt>
                <c:pt idx="4">
                  <c:v>Bjørgvin</c:v>
                </c:pt>
                <c:pt idx="5">
                  <c:v>Stavanger</c:v>
                </c:pt>
                <c:pt idx="6">
                  <c:v>Agder og Telemark</c:v>
                </c:pt>
                <c:pt idx="7">
                  <c:v>Tunsberg</c:v>
                </c:pt>
                <c:pt idx="8">
                  <c:v>Borg</c:v>
                </c:pt>
                <c:pt idx="9">
                  <c:v>Oslo</c:v>
                </c:pt>
                <c:pt idx="10">
                  <c:v>Hamar</c:v>
                </c:pt>
              </c:strCache>
            </c:strRef>
          </c:cat>
          <c:val>
            <c:numRef>
              <c:f>'Ark1'!$C$25:$C$35</c:f>
              <c:numCache>
                <c:formatCode>General</c:formatCode>
                <c:ptCount val="11"/>
                <c:pt idx="0">
                  <c:v>55</c:v>
                </c:pt>
                <c:pt idx="1">
                  <c:v>73</c:v>
                </c:pt>
                <c:pt idx="2">
                  <c:v>99</c:v>
                </c:pt>
                <c:pt idx="3">
                  <c:v>74</c:v>
                </c:pt>
                <c:pt idx="4">
                  <c:v>116</c:v>
                </c:pt>
                <c:pt idx="5">
                  <c:v>114</c:v>
                </c:pt>
                <c:pt idx="6">
                  <c:v>123</c:v>
                </c:pt>
                <c:pt idx="7">
                  <c:v>72</c:v>
                </c:pt>
                <c:pt idx="8">
                  <c:v>75</c:v>
                </c:pt>
                <c:pt idx="9">
                  <c:v>54</c:v>
                </c:pt>
                <c:pt idx="10">
                  <c:v>94</c:v>
                </c:pt>
              </c:numCache>
            </c:numRef>
          </c:val>
        </c:ser>
        <c:ser>
          <c:idx val="1"/>
          <c:order val="1"/>
          <c:tx>
            <c:strRef>
              <c:f>'Ark1'!$D$24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'Ark1'!$B$25:$B$35</c:f>
              <c:strCache>
                <c:ptCount val="11"/>
                <c:pt idx="0">
                  <c:v>Nord-Hålogaland</c:v>
                </c:pt>
                <c:pt idx="1">
                  <c:v>Sør-Hålogaland</c:v>
                </c:pt>
                <c:pt idx="2">
                  <c:v>Nidaros</c:v>
                </c:pt>
                <c:pt idx="3">
                  <c:v>Møre</c:v>
                </c:pt>
                <c:pt idx="4">
                  <c:v>Bjørgvin</c:v>
                </c:pt>
                <c:pt idx="5">
                  <c:v>Stavanger</c:v>
                </c:pt>
                <c:pt idx="6">
                  <c:v>Agder og Telemark</c:v>
                </c:pt>
                <c:pt idx="7">
                  <c:v>Tunsberg</c:v>
                </c:pt>
                <c:pt idx="8">
                  <c:v>Borg</c:v>
                </c:pt>
                <c:pt idx="9">
                  <c:v>Oslo</c:v>
                </c:pt>
                <c:pt idx="10">
                  <c:v>Hamar</c:v>
                </c:pt>
              </c:strCache>
            </c:strRef>
          </c:cat>
          <c:val>
            <c:numRef>
              <c:f>'Ark1'!$D$25:$D$35</c:f>
              <c:numCache>
                <c:formatCode>General</c:formatCode>
                <c:ptCount val="11"/>
                <c:pt idx="0">
                  <c:v>52</c:v>
                </c:pt>
                <c:pt idx="1">
                  <c:v>76</c:v>
                </c:pt>
                <c:pt idx="2">
                  <c:v>97</c:v>
                </c:pt>
                <c:pt idx="3">
                  <c:v>75</c:v>
                </c:pt>
                <c:pt idx="4">
                  <c:v>123</c:v>
                </c:pt>
                <c:pt idx="5">
                  <c:v>105</c:v>
                </c:pt>
                <c:pt idx="6">
                  <c:v>123</c:v>
                </c:pt>
                <c:pt idx="7">
                  <c:v>76</c:v>
                </c:pt>
                <c:pt idx="8">
                  <c:v>80</c:v>
                </c:pt>
                <c:pt idx="9">
                  <c:v>53</c:v>
                </c:pt>
                <c:pt idx="10">
                  <c:v>89</c:v>
                </c:pt>
              </c:numCache>
            </c:numRef>
          </c:val>
        </c:ser>
        <c:ser>
          <c:idx val="2"/>
          <c:order val="2"/>
          <c:tx>
            <c:strRef>
              <c:f>'Ark1'!$E$24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'Ark1'!$B$25:$B$35</c:f>
              <c:strCache>
                <c:ptCount val="11"/>
                <c:pt idx="0">
                  <c:v>Nord-Hålogaland</c:v>
                </c:pt>
                <c:pt idx="1">
                  <c:v>Sør-Hålogaland</c:v>
                </c:pt>
                <c:pt idx="2">
                  <c:v>Nidaros</c:v>
                </c:pt>
                <c:pt idx="3">
                  <c:v>Møre</c:v>
                </c:pt>
                <c:pt idx="4">
                  <c:v>Bjørgvin</c:v>
                </c:pt>
                <c:pt idx="5">
                  <c:v>Stavanger</c:v>
                </c:pt>
                <c:pt idx="6">
                  <c:v>Agder og Telemark</c:v>
                </c:pt>
                <c:pt idx="7">
                  <c:v>Tunsberg</c:v>
                </c:pt>
                <c:pt idx="8">
                  <c:v>Borg</c:v>
                </c:pt>
                <c:pt idx="9">
                  <c:v>Oslo</c:v>
                </c:pt>
                <c:pt idx="10">
                  <c:v>Hamar</c:v>
                </c:pt>
              </c:strCache>
            </c:strRef>
          </c:cat>
          <c:val>
            <c:numRef>
              <c:f>'Ark1'!$E$25:$E$35</c:f>
              <c:numCache>
                <c:formatCode>General</c:formatCode>
                <c:ptCount val="11"/>
                <c:pt idx="0">
                  <c:v>45</c:v>
                </c:pt>
                <c:pt idx="1">
                  <c:v>80</c:v>
                </c:pt>
                <c:pt idx="2">
                  <c:v>96</c:v>
                </c:pt>
                <c:pt idx="3">
                  <c:v>76</c:v>
                </c:pt>
                <c:pt idx="4">
                  <c:v>144</c:v>
                </c:pt>
                <c:pt idx="5">
                  <c:v>101</c:v>
                </c:pt>
                <c:pt idx="6">
                  <c:v>119</c:v>
                </c:pt>
                <c:pt idx="7">
                  <c:v>76</c:v>
                </c:pt>
                <c:pt idx="8">
                  <c:v>73</c:v>
                </c:pt>
                <c:pt idx="9">
                  <c:v>50</c:v>
                </c:pt>
                <c:pt idx="10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25376"/>
        <c:axId val="129329984"/>
        <c:axId val="0"/>
      </c:bar3DChart>
      <c:catAx>
        <c:axId val="13392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129329984"/>
        <c:crosses val="autoZero"/>
        <c:auto val="1"/>
        <c:lblAlgn val="ctr"/>
        <c:lblOffset val="100"/>
        <c:noMultiLvlLbl val="0"/>
      </c:catAx>
      <c:valAx>
        <c:axId val="1293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86128633349494"/>
          <c:y val="0.42446715178288946"/>
          <c:w val="9.4138713666505114E-2"/>
          <c:h val="0.13874045764485068"/>
        </c:manualLayout>
      </c:layout>
      <c:overlay val="0"/>
      <c:txPr>
        <a:bodyPr/>
        <a:lstStyle/>
        <a:p>
          <a:pPr>
            <a:defRPr sz="1600" baseline="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'Ark1'!$H$25:$H$31</c:f>
              <c:strCache>
                <c:ptCount val="7"/>
                <c:pt idx="0">
                  <c:v>NMS</c:v>
                </c:pt>
                <c:pt idx="1">
                  <c:v>Normisjon</c:v>
                </c:pt>
                <c:pt idx="2">
                  <c:v>Misjonsalliansen</c:v>
                </c:pt>
                <c:pt idx="3">
                  <c:v>Israelsmisjonen</c:v>
                </c:pt>
                <c:pt idx="4">
                  <c:v>HimalPartner</c:v>
                </c:pt>
                <c:pt idx="5">
                  <c:v>Stefanusalliansen</c:v>
                </c:pt>
                <c:pt idx="6">
                  <c:v>Areopagos</c:v>
                </c:pt>
              </c:strCache>
            </c:strRef>
          </c:cat>
          <c:val>
            <c:numRef>
              <c:f>'Ark1'!$K$25:$K$31</c:f>
              <c:numCache>
                <c:formatCode>General</c:formatCode>
                <c:ptCount val="7"/>
                <c:pt idx="0">
                  <c:v>575</c:v>
                </c:pt>
                <c:pt idx="1">
                  <c:v>174</c:v>
                </c:pt>
                <c:pt idx="2">
                  <c:v>62</c:v>
                </c:pt>
                <c:pt idx="3">
                  <c:v>26</c:v>
                </c:pt>
                <c:pt idx="4">
                  <c:v>47</c:v>
                </c:pt>
                <c:pt idx="5">
                  <c:v>57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29411968842208"/>
          <c:y val="5.7987858239537796E-2"/>
          <c:w val="0.37070588031157786"/>
          <c:h val="0.79996541681119426"/>
        </c:manualLayout>
      </c:layout>
      <c:overlay val="0"/>
      <c:txPr>
        <a:bodyPr/>
        <a:lstStyle/>
        <a:p>
          <a:pPr>
            <a:defRPr sz="1400" baseline="0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'Ark1'!$I$24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'Ark1'!$H$25:$H$31</c:f>
              <c:strCache>
                <c:ptCount val="7"/>
                <c:pt idx="0">
                  <c:v>NMS</c:v>
                </c:pt>
                <c:pt idx="1">
                  <c:v>Normisjon</c:v>
                </c:pt>
                <c:pt idx="2">
                  <c:v>Misjonsalliansen</c:v>
                </c:pt>
                <c:pt idx="3">
                  <c:v>Israelsmisjonen</c:v>
                </c:pt>
                <c:pt idx="4">
                  <c:v>HimalPartner</c:v>
                </c:pt>
                <c:pt idx="5">
                  <c:v>Stefanusalliansen</c:v>
                </c:pt>
                <c:pt idx="6">
                  <c:v>Areopagos</c:v>
                </c:pt>
              </c:strCache>
            </c:strRef>
          </c:cat>
          <c:val>
            <c:numRef>
              <c:f>'Ark1'!$I$25:$I$31</c:f>
              <c:numCache>
                <c:formatCode>General</c:formatCode>
                <c:ptCount val="7"/>
                <c:pt idx="0">
                  <c:v>593</c:v>
                </c:pt>
                <c:pt idx="1">
                  <c:v>174</c:v>
                </c:pt>
                <c:pt idx="2">
                  <c:v>62</c:v>
                </c:pt>
                <c:pt idx="3">
                  <c:v>41</c:v>
                </c:pt>
                <c:pt idx="4">
                  <c:v>40</c:v>
                </c:pt>
                <c:pt idx="5">
                  <c:v>31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'Ark1'!$J$24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'Ark1'!$H$25:$H$31</c:f>
              <c:strCache>
                <c:ptCount val="7"/>
                <c:pt idx="0">
                  <c:v>NMS</c:v>
                </c:pt>
                <c:pt idx="1">
                  <c:v>Normisjon</c:v>
                </c:pt>
                <c:pt idx="2">
                  <c:v>Misjonsalliansen</c:v>
                </c:pt>
                <c:pt idx="3">
                  <c:v>Israelsmisjonen</c:v>
                </c:pt>
                <c:pt idx="4">
                  <c:v>HimalPartner</c:v>
                </c:pt>
                <c:pt idx="5">
                  <c:v>Stefanusalliansen</c:v>
                </c:pt>
                <c:pt idx="6">
                  <c:v>Areopagos</c:v>
                </c:pt>
              </c:strCache>
            </c:strRef>
          </c:cat>
          <c:val>
            <c:numRef>
              <c:f>'Ark1'!$J$25:$J$31</c:f>
              <c:numCache>
                <c:formatCode>General</c:formatCode>
                <c:ptCount val="7"/>
                <c:pt idx="0">
                  <c:v>567</c:v>
                </c:pt>
                <c:pt idx="1">
                  <c:v>174</c:v>
                </c:pt>
                <c:pt idx="2">
                  <c:v>66</c:v>
                </c:pt>
                <c:pt idx="3">
                  <c:v>39</c:v>
                </c:pt>
                <c:pt idx="4">
                  <c:v>43</c:v>
                </c:pt>
                <c:pt idx="5">
                  <c:v>49</c:v>
                </c:pt>
                <c:pt idx="6">
                  <c:v>11</c:v>
                </c:pt>
              </c:numCache>
            </c:numRef>
          </c:val>
        </c:ser>
        <c:ser>
          <c:idx val="2"/>
          <c:order val="2"/>
          <c:tx>
            <c:strRef>
              <c:f>'Ark1'!$K$24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'Ark1'!$H$25:$H$31</c:f>
              <c:strCache>
                <c:ptCount val="7"/>
                <c:pt idx="0">
                  <c:v>NMS</c:v>
                </c:pt>
                <c:pt idx="1">
                  <c:v>Normisjon</c:v>
                </c:pt>
                <c:pt idx="2">
                  <c:v>Misjonsalliansen</c:v>
                </c:pt>
                <c:pt idx="3">
                  <c:v>Israelsmisjonen</c:v>
                </c:pt>
                <c:pt idx="4">
                  <c:v>HimalPartner</c:v>
                </c:pt>
                <c:pt idx="5">
                  <c:v>Stefanusalliansen</c:v>
                </c:pt>
                <c:pt idx="6">
                  <c:v>Areopagos</c:v>
                </c:pt>
              </c:strCache>
            </c:strRef>
          </c:cat>
          <c:val>
            <c:numRef>
              <c:f>'Ark1'!$K$25:$K$31</c:f>
              <c:numCache>
                <c:formatCode>General</c:formatCode>
                <c:ptCount val="7"/>
                <c:pt idx="0">
                  <c:v>575</c:v>
                </c:pt>
                <c:pt idx="1">
                  <c:v>174</c:v>
                </c:pt>
                <c:pt idx="2">
                  <c:v>62</c:v>
                </c:pt>
                <c:pt idx="3">
                  <c:v>26</c:v>
                </c:pt>
                <c:pt idx="4">
                  <c:v>47</c:v>
                </c:pt>
                <c:pt idx="5">
                  <c:v>57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132672"/>
        <c:axId val="129334016"/>
        <c:axId val="0"/>
      </c:bar3DChart>
      <c:catAx>
        <c:axId val="13513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nb-NO"/>
          </a:p>
        </c:txPr>
        <c:crossAx val="129334016"/>
        <c:crosses val="autoZero"/>
        <c:auto val="1"/>
        <c:lblAlgn val="ctr"/>
        <c:lblOffset val="100"/>
        <c:noMultiLvlLbl val="0"/>
      </c:catAx>
      <c:valAx>
        <c:axId val="12933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13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82435883126086"/>
          <c:y val="0.41593116608746811"/>
          <c:w val="0.12153257874471626"/>
          <c:h val="0.16813766782506381"/>
        </c:manualLayout>
      </c:layout>
      <c:overlay val="0"/>
      <c:txPr>
        <a:bodyPr/>
        <a:lstStyle/>
        <a:p>
          <a:pPr>
            <a:defRPr sz="1600" baseline="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68" y="4963886"/>
            <a:ext cx="3467682" cy="189411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Menighetsavtaler </a:t>
            </a:r>
            <a:r>
              <a:rPr lang="nb-NO" dirty="0" err="1" smtClean="0"/>
              <a:t>smm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Status pr jan. </a:t>
            </a:r>
            <a:r>
              <a:rPr lang="nb-NO" dirty="0" smtClean="0"/>
              <a:t>2017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68"/>
          <a:stretch/>
        </p:blipFill>
        <p:spPr>
          <a:xfrm>
            <a:off x="9476590" y="4522222"/>
            <a:ext cx="2072575" cy="2099051"/>
          </a:xfrm>
          <a:prstGeom prst="rect">
            <a:avLst/>
          </a:prstGeom>
        </p:spPr>
      </p:pic>
      <p:pic>
        <p:nvPicPr>
          <p:cNvPr id="5" name="Picture 5" descr="MA K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6"/>
          <a:stretch>
            <a:fillRect/>
          </a:stretch>
        </p:blipFill>
        <p:spPr bwMode="auto">
          <a:xfrm>
            <a:off x="0" y="1"/>
            <a:ext cx="2890157" cy="21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pmal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8" y="1"/>
            <a:ext cx="2890156" cy="21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4" y="1"/>
            <a:ext cx="3053443" cy="218659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57" y="1"/>
            <a:ext cx="3358242" cy="2225176"/>
          </a:xfrm>
          <a:prstGeom prst="rect">
            <a:avLst/>
          </a:prstGeom>
        </p:spPr>
      </p:pic>
      <p:pic>
        <p:nvPicPr>
          <p:cNvPr id="9" name="Picture 2" descr="http://evolvehealth.nl/wp/wp-content/uploads/2014/07/breathe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15428" b="7181"/>
          <a:stretch/>
        </p:blipFill>
        <p:spPr bwMode="auto">
          <a:xfrm>
            <a:off x="1" y="4963886"/>
            <a:ext cx="2320997" cy="18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6"/>
          <a:stretch/>
        </p:blipFill>
        <p:spPr>
          <a:xfrm>
            <a:off x="4739050" y="4965097"/>
            <a:ext cx="3457893" cy="18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 rot="21224563">
            <a:off x="8928526" y="1055983"/>
            <a:ext cx="27093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Færre menigheter i 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Den norske kirke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(de slås sammen)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b="1" dirty="0" smtClean="0">
                <a:solidFill>
                  <a:schemeClr val="bg1"/>
                </a:solidFill>
              </a:rPr>
              <a:t>2000: </a:t>
            </a:r>
            <a:r>
              <a:rPr lang="nb-NO" dirty="0" smtClean="0">
                <a:solidFill>
                  <a:schemeClr val="bg1"/>
                </a:solidFill>
              </a:rPr>
              <a:t>1310 menigheter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b="1" dirty="0" smtClean="0">
                <a:solidFill>
                  <a:schemeClr val="bg1"/>
                </a:solidFill>
              </a:rPr>
              <a:t>2015</a:t>
            </a:r>
            <a:r>
              <a:rPr lang="nb-NO" dirty="0" smtClean="0">
                <a:solidFill>
                  <a:schemeClr val="bg1"/>
                </a:solidFill>
              </a:rPr>
              <a:t>: 1245 menigheter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b="1" dirty="0" smtClean="0">
                <a:solidFill>
                  <a:schemeClr val="bg1"/>
                </a:solidFill>
              </a:rPr>
              <a:t>2016</a:t>
            </a:r>
            <a:r>
              <a:rPr lang="nb-NO" dirty="0" smtClean="0">
                <a:solidFill>
                  <a:schemeClr val="bg1"/>
                </a:solidFill>
              </a:rPr>
              <a:t>: 1205 menigheter</a:t>
            </a:r>
            <a:endParaRPr lang="nb-NO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67899"/>
              </p:ext>
            </p:extLst>
          </p:nvPr>
        </p:nvGraphicFramePr>
        <p:xfrm>
          <a:off x="1400610" y="427636"/>
          <a:ext cx="6916613" cy="5959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475"/>
                <a:gridCol w="720622"/>
                <a:gridCol w="627532"/>
                <a:gridCol w="644769"/>
                <a:gridCol w="609600"/>
                <a:gridCol w="597877"/>
                <a:gridCol w="550984"/>
                <a:gridCol w="656493"/>
                <a:gridCol w="586153"/>
                <a:gridCol w="715108"/>
              </a:tblGrid>
              <a:tr h="1301260"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b="1" i="1" u="none" strike="noStrike" dirty="0" smtClean="0">
                          <a:effectLst/>
                        </a:rPr>
                        <a:t>2016</a:t>
                      </a:r>
                    </a:p>
                    <a:p>
                      <a:pPr algn="ctr" rtl="0" fontAlgn="b"/>
                      <a:endParaRPr lang="nb-N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ctr" rtl="0" fontAlgn="b"/>
                      <a:endParaRPr lang="nb-N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ctr" rtl="0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Antall menigheter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>
                          <a:effectLst/>
                        </a:rPr>
                        <a:t>NMS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 err="1">
                          <a:effectLst/>
                        </a:rPr>
                        <a:t>Normisjon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 smtClean="0">
                          <a:effectLst/>
                        </a:rPr>
                        <a:t>Misjons-alliansen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 smtClean="0">
                          <a:effectLst/>
                        </a:rPr>
                        <a:t>Israels-misjonen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 err="1">
                          <a:effectLst/>
                        </a:rPr>
                        <a:t>HimalPartner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 err="1" smtClean="0">
                          <a:effectLst/>
                        </a:rPr>
                        <a:t>Stefanus</a:t>
                      </a:r>
                      <a:r>
                        <a:rPr lang="nb-NO" sz="1400" b="1" u="none" strike="noStrike" dirty="0" smtClean="0">
                          <a:effectLst/>
                        </a:rPr>
                        <a:t>-alliansen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>
                          <a:effectLst/>
                        </a:rPr>
                        <a:t>Areopagos</a:t>
                      </a:r>
                      <a:endParaRPr lang="nb-NO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Menighets-avtaler </a:t>
                      </a:r>
                      <a:r>
                        <a:rPr lang="nb-N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totalt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5308" marR="5308" marT="5308" marB="0" vert="vert270" anchor="b"/>
                </a:tc>
              </a:tr>
              <a:tr h="478893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Nord-Hålogaland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nb-N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41030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Sør-Hålogaland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5341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Nidaros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Møre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Bjørgvin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77640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Stavanger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45469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Agder og Telemark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96334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Tunsberg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Borg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Oslo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351692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Hamar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  <a:tr h="498843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Totalt</a:t>
                      </a:r>
                      <a:endParaRPr lang="nb-NO" sz="12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1205</a:t>
                      </a:r>
                      <a:endParaRPr lang="nb-NO" sz="14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  <a:endParaRPr lang="nb-NO" sz="14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nb-NO" sz="14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nb-NO" sz="14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nb-NO" sz="14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nb-NO" sz="14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nb-NO" sz="14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nb-NO" sz="1400" b="1" i="0" u="none" strike="noStrike" dirty="0">
                        <a:solidFill>
                          <a:srgbClr val="983C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</a:t>
                      </a:r>
                      <a:endParaRPr lang="nb-N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8" marR="5308" marT="5308" marB="0" anchor="b"/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45660" y="623021"/>
            <a:ext cx="124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Rådata</a:t>
            </a:r>
            <a:endParaRPr lang="nb-NO" sz="2000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 rot="21224563">
            <a:off x="8607404" y="1859616"/>
            <a:ext cx="3268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2013</a:t>
            </a:r>
            <a:r>
              <a:rPr lang="nb-NO" dirty="0" smtClean="0">
                <a:solidFill>
                  <a:schemeClr val="bg1"/>
                </a:solidFill>
              </a:rPr>
              <a:t>: 71 % av menighetene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                   med avtale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b="1" dirty="0" smtClean="0">
                <a:solidFill>
                  <a:schemeClr val="bg1"/>
                </a:solidFill>
              </a:rPr>
              <a:t>2015</a:t>
            </a:r>
            <a:r>
              <a:rPr lang="nb-NO" dirty="0" smtClean="0">
                <a:solidFill>
                  <a:schemeClr val="bg1"/>
                </a:solidFill>
              </a:rPr>
              <a:t>: 76 %</a:t>
            </a: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b="1" dirty="0" smtClean="0">
                <a:solidFill>
                  <a:schemeClr val="bg1"/>
                </a:solidFill>
              </a:rPr>
              <a:t>2016</a:t>
            </a:r>
            <a:r>
              <a:rPr lang="nb-NO" dirty="0" smtClean="0">
                <a:solidFill>
                  <a:schemeClr val="bg1"/>
                </a:solidFill>
              </a:rPr>
              <a:t>: 79 %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302329" y="587829"/>
            <a:ext cx="73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Antall menighetsavtaler i bispedømmene</a:t>
            </a:r>
            <a:endParaRPr lang="nb-NO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47935"/>
              </p:ext>
            </p:extLst>
          </p:nvPr>
        </p:nvGraphicFramePr>
        <p:xfrm>
          <a:off x="1978925" y="1323833"/>
          <a:ext cx="5430229" cy="503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063"/>
                <a:gridCol w="1094894"/>
                <a:gridCol w="1400874"/>
                <a:gridCol w="1312398"/>
              </a:tblGrid>
              <a:tr h="38213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nb-NO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nb-NO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nb-NO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409433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Nord-Hålogaland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95785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Sør-Hålogaland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8213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Nidaros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54842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Møre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41194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Bjørgvin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41194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Stavanger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477672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Agder og Telemark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93031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Tunsberg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5295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Borg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68489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Oslo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343902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Hamar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  <a:tr h="47788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</a:t>
                      </a:r>
                      <a:endParaRPr lang="nb-NO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</a:t>
                      </a:r>
                      <a:endParaRPr lang="nb-NO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5" marR="5355" marT="53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576272"/>
              </p:ext>
            </p:extLst>
          </p:nvPr>
        </p:nvGraphicFramePr>
        <p:xfrm>
          <a:off x="354841" y="341195"/>
          <a:ext cx="9990162" cy="618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8584440" y="518615"/>
            <a:ext cx="3228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Antall </a:t>
            </a:r>
          </a:p>
          <a:p>
            <a:r>
              <a:rPr lang="nb-NO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menighetsavtaler</a:t>
            </a:r>
          </a:p>
          <a:p>
            <a:r>
              <a:rPr lang="nb-NO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 bispedømmene</a:t>
            </a:r>
            <a:endParaRPr lang="nb-NO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2302329" y="587829"/>
            <a:ext cx="800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Menighetsavtaler fordelt på </a:t>
            </a:r>
            <a:r>
              <a:rPr lang="nb-NO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organisasjonene</a:t>
            </a:r>
            <a:endParaRPr lang="nb-NO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19933"/>
              </p:ext>
            </p:extLst>
          </p:nvPr>
        </p:nvGraphicFramePr>
        <p:xfrm>
          <a:off x="436728" y="1240287"/>
          <a:ext cx="4858603" cy="4969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7982"/>
                <a:gridCol w="1050878"/>
                <a:gridCol w="928048"/>
                <a:gridCol w="941695"/>
              </a:tblGrid>
              <a:tr h="472195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b="1" i="1" u="none" strike="noStrike" dirty="0">
                          <a:effectLst/>
                        </a:rPr>
                        <a:t> </a:t>
                      </a:r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 i="1" u="none" strike="noStrike" dirty="0">
                          <a:effectLst/>
                        </a:rPr>
                        <a:t>2014</a:t>
                      </a:r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 i="1" u="none" strike="noStrike" dirty="0">
                          <a:effectLst/>
                        </a:rPr>
                        <a:t>2015</a:t>
                      </a:r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1" u="none" strike="noStrike" dirty="0">
                          <a:effectLst/>
                        </a:rPr>
                        <a:t>2016</a:t>
                      </a:r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529642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</a:rPr>
                        <a:t>NMS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593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567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575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590244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 err="1">
                          <a:effectLst/>
                        </a:rPr>
                        <a:t>Normisjon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174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174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174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62887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</a:rPr>
                        <a:t>Misjonsalliansen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62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66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62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58081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>
                          <a:effectLst/>
                        </a:rPr>
                        <a:t>Israelsmisjonen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>
                          <a:effectLst/>
                        </a:rPr>
                        <a:t>41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39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55382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 dirty="0" err="1">
                          <a:effectLst/>
                        </a:rPr>
                        <a:t>HimalPartner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40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43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47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62887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</a:rPr>
                        <a:t>Stefanusalliansen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31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49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57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55569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</a:rPr>
                        <a:t>Areopagos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>
                          <a:effectLst/>
                        </a:rPr>
                        <a:t>11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u="none" strike="noStrike" dirty="0">
                          <a:effectLst/>
                        </a:rPr>
                        <a:t>11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12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  <a:tr h="42926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600" u="none" strike="noStrike">
                          <a:effectLst/>
                        </a:rPr>
                        <a:t> 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 u="none" strike="noStrike" dirty="0">
                          <a:effectLst/>
                        </a:rPr>
                        <a:t>952</a:t>
                      </a:r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 u="none" strike="noStrike" dirty="0">
                          <a:effectLst/>
                        </a:rPr>
                        <a:t>949</a:t>
                      </a:r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953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1" marR="7951" marT="7951" marB="0" anchor="b"/>
                </a:tc>
              </a:tr>
            </a:tbl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369424"/>
              </p:ext>
            </p:extLst>
          </p:nvPr>
        </p:nvGraphicFramePr>
        <p:xfrm>
          <a:off x="6075528" y="1334068"/>
          <a:ext cx="5647898" cy="483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57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15853"/>
              </p:ext>
            </p:extLst>
          </p:nvPr>
        </p:nvGraphicFramePr>
        <p:xfrm>
          <a:off x="805218" y="272955"/>
          <a:ext cx="8833202" cy="629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997586" y="764275"/>
            <a:ext cx="32816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Menighetsavtaler</a:t>
            </a:r>
          </a:p>
          <a:p>
            <a:r>
              <a:rPr lang="nb-NO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</a:t>
            </a:r>
            <a:r>
              <a:rPr lang="nb-NO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ordelt på</a:t>
            </a:r>
          </a:p>
          <a:p>
            <a:r>
              <a:rPr lang="nb-NO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organisasjonene</a:t>
            </a:r>
            <a:endParaRPr lang="nb-NO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781</TotalTime>
  <Words>272</Words>
  <Application>Microsoft Office PowerPoint</Application>
  <PresentationFormat>Egendefinert</PresentationFormat>
  <Paragraphs>242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Sektor</vt:lpstr>
      <vt:lpstr>Menighetsavtaler smm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Kirkepartner IKT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Menighetsavtaler smm</dc:title>
  <dc:creator>Olav D. Svanholm</dc:creator>
  <cp:lastModifiedBy>NBDR-ODS</cp:lastModifiedBy>
  <cp:revision>25</cp:revision>
  <dcterms:created xsi:type="dcterms:W3CDTF">2015-05-25T12:34:42Z</dcterms:created>
  <dcterms:modified xsi:type="dcterms:W3CDTF">2017-06-15T12:28:06Z</dcterms:modified>
</cp:coreProperties>
</file>